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DM Sans Medium"/>
      <p:regular r:id="rId69"/>
      <p:bold r:id="rId70"/>
      <p:italic r:id="rId71"/>
      <p:boldItalic r:id="rId72"/>
    </p:embeddedFont>
    <p:embeddedFont>
      <p:font typeface="Helvetica Neue"/>
      <p:regular r:id="rId73"/>
      <p:bold r:id="rId74"/>
      <p:italic r:id="rId75"/>
      <p:boldItalic r:id="rId76"/>
    </p:embeddedFont>
    <p:embeddedFont>
      <p:font typeface="Helvetica Neue Light"/>
      <p:regular r:id="rId77"/>
      <p:bold r:id="rId78"/>
      <p:italic r:id="rId79"/>
      <p:boldItalic r:id="rId80"/>
    </p:embeddedFont>
    <p:embeddedFont>
      <p:font typeface="DM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DMSans-boldItalic.fntdata"/><Relationship Id="rId83" Type="http://schemas.openxmlformats.org/officeDocument/2006/relationships/font" Target="fonts/DMSans-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boldItalic.fntdata"/><Relationship Id="rId82" Type="http://schemas.openxmlformats.org/officeDocument/2006/relationships/font" Target="fonts/DMSans-bold.fntdata"/><Relationship Id="rId81" Type="http://schemas.openxmlformats.org/officeDocument/2006/relationships/font" Target="fonts/DM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regular.fntdata"/><Relationship Id="rId72" Type="http://schemas.openxmlformats.org/officeDocument/2006/relationships/font" Target="fonts/DMSansMedium-boldItalic.fntdata"/><Relationship Id="rId31" Type="http://schemas.openxmlformats.org/officeDocument/2006/relationships/slide" Target="slides/slide26.xml"/><Relationship Id="rId75" Type="http://schemas.openxmlformats.org/officeDocument/2006/relationships/font" Target="fonts/HelveticaNeue-italic.fntdata"/><Relationship Id="rId30" Type="http://schemas.openxmlformats.org/officeDocument/2006/relationships/slide" Target="slides/slide25.xml"/><Relationship Id="rId74" Type="http://schemas.openxmlformats.org/officeDocument/2006/relationships/font" Target="fonts/HelveticaNeue-bold.fntdata"/><Relationship Id="rId33" Type="http://schemas.openxmlformats.org/officeDocument/2006/relationships/slide" Target="slides/slide28.xml"/><Relationship Id="rId77" Type="http://schemas.openxmlformats.org/officeDocument/2006/relationships/font" Target="fonts/HelveticaNeueLight-regular.fntdata"/><Relationship Id="rId32" Type="http://schemas.openxmlformats.org/officeDocument/2006/relationships/slide" Target="slides/slide27.xml"/><Relationship Id="rId76" Type="http://schemas.openxmlformats.org/officeDocument/2006/relationships/font" Target="fonts/HelveticaNeue-boldItalic.fntdata"/><Relationship Id="rId35" Type="http://schemas.openxmlformats.org/officeDocument/2006/relationships/slide" Target="slides/slide30.xml"/><Relationship Id="rId79" Type="http://schemas.openxmlformats.org/officeDocument/2006/relationships/font" Target="fonts/HelveticaNeueLight-italic.fntdata"/><Relationship Id="rId34" Type="http://schemas.openxmlformats.org/officeDocument/2006/relationships/slide" Target="slides/slide29.xml"/><Relationship Id="rId78" Type="http://schemas.openxmlformats.org/officeDocument/2006/relationships/font" Target="fonts/HelveticaNeueLight-bold.fntdata"/><Relationship Id="rId71" Type="http://schemas.openxmlformats.org/officeDocument/2006/relationships/font" Target="fonts/DMSansMedium-italic.fntdata"/><Relationship Id="rId70" Type="http://schemas.openxmlformats.org/officeDocument/2006/relationships/font" Target="fonts/DMSans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MSans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a:t>
            </a:r>
            <a:r>
              <a:rPr lang="es-419">
                <a:latin typeface="DM Sans"/>
                <a:ea typeface="DM Sans"/>
                <a:cs typeface="DM Sans"/>
                <a:sym typeface="DM Sans"/>
              </a:rPr>
              <a:t> mostrar codeo en vivo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a:t>
            </a:r>
            <a:r>
              <a:rPr lang="es-419">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chemeClr val="dk1"/>
                </a:solidFill>
                <a:highlight>
                  <a:srgbClr val="FFFFFE"/>
                </a:highlight>
                <a:latin typeface="Courier New"/>
                <a:ea typeface="Courier New"/>
                <a:cs typeface="Courier New"/>
                <a:sym typeface="Courier New"/>
              </a:rPr>
              <a:t>numero = int(</a:t>
            </a:r>
            <a:r>
              <a:rPr lang="es-419" sz="1050">
                <a:solidFill>
                  <a:srgbClr val="795E26"/>
                </a:solidFill>
                <a:highlight>
                  <a:srgbClr val="FFFFFE"/>
                </a:highlight>
                <a:latin typeface="Courier New"/>
                <a:ea typeface="Courier New"/>
                <a:cs typeface="Courier New"/>
                <a:sym typeface="Courier New"/>
              </a:rPr>
              <a:t>input</a:t>
            </a:r>
            <a:r>
              <a:rPr lang="es-419" sz="1050">
                <a:solidFill>
                  <a:schemeClr val="dk1"/>
                </a:solidFill>
                <a:highlight>
                  <a:srgbClr val="FFFFFE"/>
                </a:highlight>
                <a:latin typeface="Courier New"/>
                <a:ea typeface="Courier New"/>
                <a:cs typeface="Courier New"/>
                <a:sym typeface="Courier New"/>
              </a:rPr>
              <a:t>(</a:t>
            </a:r>
            <a:r>
              <a:rPr lang="es-419" sz="1050">
                <a:solidFill>
                  <a:srgbClr val="A31515"/>
                </a:solidFill>
                <a:highlight>
                  <a:srgbClr val="FFFFFE"/>
                </a:highlight>
                <a:latin typeface="Courier New"/>
                <a:ea typeface="Courier New"/>
                <a:cs typeface="Courier New"/>
                <a:sym typeface="Courier New"/>
              </a:rPr>
              <a:t>"Ingresa un número: "</a:t>
            </a:r>
            <a:r>
              <a:rPr lang="es-419"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AF00DB"/>
                </a:solidFill>
                <a:highlight>
                  <a:srgbClr val="FFFFFE"/>
                </a:highlight>
                <a:latin typeface="Courier New"/>
                <a:ea typeface="Courier New"/>
                <a:cs typeface="Courier New"/>
                <a:sym typeface="Courier New"/>
              </a:rPr>
              <a:t>while </a:t>
            </a:r>
            <a:r>
              <a:rPr lang="es-419" sz="1050">
                <a:solidFill>
                  <a:schemeClr val="dk1"/>
                </a:solidFill>
                <a:highlight>
                  <a:srgbClr val="FFFFFE"/>
                </a:highlight>
                <a:latin typeface="Courier New"/>
                <a:ea typeface="Courier New"/>
                <a:cs typeface="Courier New"/>
                <a:sym typeface="Courier New"/>
              </a:rPr>
              <a:t>numero != </a:t>
            </a:r>
            <a:r>
              <a:rPr lang="es-419" sz="1050">
                <a:solidFill>
                  <a:srgbClr val="09885A"/>
                </a:solidFill>
                <a:highlight>
                  <a:srgbClr val="FFFFFE"/>
                </a:highlight>
                <a:latin typeface="Courier New"/>
                <a:ea typeface="Courier New"/>
                <a:cs typeface="Courier New"/>
                <a:sym typeface="Courier New"/>
              </a:rPr>
              <a:t>0</a:t>
            </a:r>
            <a:r>
              <a:rPr lang="es-419"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chemeClr val="dk1"/>
                </a:solidFill>
                <a:highlight>
                  <a:srgbClr val="FFFFFE"/>
                </a:highlight>
                <a:latin typeface="Courier New"/>
                <a:ea typeface="Courier New"/>
                <a:cs typeface="Courier New"/>
                <a:sym typeface="Courier New"/>
              </a:rPr>
              <a:t>    numero = int(</a:t>
            </a:r>
            <a:r>
              <a:rPr lang="es-419" sz="1050">
                <a:solidFill>
                  <a:srgbClr val="795E26"/>
                </a:solidFill>
                <a:highlight>
                  <a:srgbClr val="FFFFFE"/>
                </a:highlight>
                <a:latin typeface="Courier New"/>
                <a:ea typeface="Courier New"/>
                <a:cs typeface="Courier New"/>
                <a:sym typeface="Courier New"/>
              </a:rPr>
              <a:t>input</a:t>
            </a:r>
            <a:r>
              <a:rPr lang="es-419" sz="1050">
                <a:solidFill>
                  <a:schemeClr val="dk1"/>
                </a:solidFill>
                <a:highlight>
                  <a:srgbClr val="FFFFFE"/>
                </a:highlight>
                <a:latin typeface="Courier New"/>
                <a:ea typeface="Courier New"/>
                <a:cs typeface="Courier New"/>
                <a:sym typeface="Courier New"/>
              </a:rPr>
              <a:t>(</a:t>
            </a:r>
            <a:r>
              <a:rPr lang="es-419" sz="1050">
                <a:solidFill>
                  <a:srgbClr val="A31515"/>
                </a:solidFill>
                <a:highlight>
                  <a:srgbClr val="FFFFFE"/>
                </a:highlight>
                <a:latin typeface="Courier New"/>
                <a:ea typeface="Courier New"/>
                <a:cs typeface="Courier New"/>
                <a:sym typeface="Courier New"/>
              </a:rPr>
              <a:t>"Ingresa un número: "</a:t>
            </a:r>
            <a:r>
              <a:rPr lang="es-419"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70297803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70297803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70297803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370297803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latin typeface="DM Sans"/>
                <a:ea typeface="DM Sans"/>
                <a:cs typeface="DM Sans"/>
                <a:sym typeface="DM Sans"/>
              </a:rPr>
              <a:t>Profesor/a</a:t>
            </a:r>
            <a:r>
              <a:rPr lang="es-419">
                <a:latin typeface="DM Sans"/>
                <a:ea typeface="DM Sans"/>
                <a:cs typeface="DM Sans"/>
                <a:sym typeface="DM Sans"/>
              </a:rPr>
              <a:t>: mostrar codeando el ejemplo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40f45e0f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40f45e0f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40f45e0f0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40f45e0f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itera del 4 al 0 es decir de manera decreciente: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Este es el resultado del código: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4</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3</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2</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1</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Se listan los nros del -2 al 10.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latin typeface="DM Sans"/>
                <a:ea typeface="DM Sans"/>
                <a:cs typeface="DM Sans"/>
                <a:sym typeface="DM Sans"/>
              </a:rPr>
              <a:t>Este es el resultado de la ejecucion del codigo:</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-2</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-1</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0</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1</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2</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3</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4</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5</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6</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7</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8</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419" sz="1050">
                <a:solidFill>
                  <a:schemeClr val="dk1"/>
                </a:solidFill>
                <a:highlight>
                  <a:srgbClr val="FFFFFF"/>
                </a:highlight>
              </a:rPr>
              <a:t>c vale 9</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s-419" sz="1050">
                <a:solidFill>
                  <a:schemeClr val="dk1"/>
                </a:solidFill>
                <a:highlight>
                  <a:srgbClr val="FFFFFF"/>
                </a:highlight>
              </a:rPr>
              <a:t>c vale 10</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70297803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370297803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mostrar codeando el ejemplo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f63bf0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f63bf0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4f63bf067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4f63bf067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chemeClr val="dk1"/>
                </a:solidFill>
                <a:highlight>
                  <a:srgbClr val="FFFFFE"/>
                </a:highlight>
                <a:latin typeface="Courier New"/>
                <a:ea typeface="Courier New"/>
                <a:cs typeface="Courier New"/>
                <a:sym typeface="Courier New"/>
              </a:rPr>
              <a:t>numero = int(</a:t>
            </a:r>
            <a:r>
              <a:rPr lang="es-419" sz="1050">
                <a:solidFill>
                  <a:srgbClr val="795E26"/>
                </a:solidFill>
                <a:highlight>
                  <a:srgbClr val="FFFFFE"/>
                </a:highlight>
                <a:latin typeface="Courier New"/>
                <a:ea typeface="Courier New"/>
                <a:cs typeface="Courier New"/>
                <a:sym typeface="Courier New"/>
              </a:rPr>
              <a:t>input</a:t>
            </a:r>
            <a:r>
              <a:rPr lang="es-419" sz="1050">
                <a:solidFill>
                  <a:schemeClr val="dk1"/>
                </a:solidFill>
                <a:highlight>
                  <a:srgbClr val="FFFFFE"/>
                </a:highlight>
                <a:latin typeface="Courier New"/>
                <a:ea typeface="Courier New"/>
                <a:cs typeface="Courier New"/>
                <a:sym typeface="Courier New"/>
              </a:rPr>
              <a:t>(</a:t>
            </a:r>
            <a:r>
              <a:rPr lang="es-419" sz="1050">
                <a:solidFill>
                  <a:srgbClr val="A31515"/>
                </a:solidFill>
                <a:highlight>
                  <a:srgbClr val="FFFFFE"/>
                </a:highlight>
                <a:latin typeface="Courier New"/>
                <a:ea typeface="Courier New"/>
                <a:cs typeface="Courier New"/>
                <a:sym typeface="Courier New"/>
              </a:rPr>
              <a:t>"Ingresa un número: "</a:t>
            </a:r>
            <a:r>
              <a:rPr lang="es-419"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AF00DB"/>
                </a:solidFill>
                <a:highlight>
                  <a:srgbClr val="FFFFFE"/>
                </a:highlight>
                <a:latin typeface="Courier New"/>
                <a:ea typeface="Courier New"/>
                <a:cs typeface="Courier New"/>
                <a:sym typeface="Courier New"/>
              </a:rPr>
              <a:t>while </a:t>
            </a:r>
            <a:r>
              <a:rPr lang="es-419" sz="1050">
                <a:solidFill>
                  <a:schemeClr val="dk1"/>
                </a:solidFill>
                <a:highlight>
                  <a:srgbClr val="FFFFFE"/>
                </a:highlight>
                <a:latin typeface="Courier New"/>
                <a:ea typeface="Courier New"/>
                <a:cs typeface="Courier New"/>
                <a:sym typeface="Courier New"/>
              </a:rPr>
              <a:t>numero != </a:t>
            </a:r>
            <a:r>
              <a:rPr lang="es-419" sz="1050">
                <a:solidFill>
                  <a:srgbClr val="09885A"/>
                </a:solidFill>
                <a:highlight>
                  <a:srgbClr val="FFFFFE"/>
                </a:highlight>
                <a:latin typeface="Courier New"/>
                <a:ea typeface="Courier New"/>
                <a:cs typeface="Courier New"/>
                <a:sym typeface="Courier New"/>
              </a:rPr>
              <a:t>0</a:t>
            </a:r>
            <a:r>
              <a:rPr lang="es-419"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chemeClr val="dk1"/>
                </a:solidFill>
                <a:highlight>
                  <a:srgbClr val="FFFFFE"/>
                </a:highlight>
                <a:latin typeface="Courier New"/>
                <a:ea typeface="Courier New"/>
                <a:cs typeface="Courier New"/>
                <a:sym typeface="Courier New"/>
              </a:rPr>
              <a:t>    numero = int(</a:t>
            </a:r>
            <a:r>
              <a:rPr lang="es-419" sz="1050">
                <a:solidFill>
                  <a:srgbClr val="795E26"/>
                </a:solidFill>
                <a:highlight>
                  <a:srgbClr val="FFFFFE"/>
                </a:highlight>
                <a:latin typeface="Courier New"/>
                <a:ea typeface="Courier New"/>
                <a:cs typeface="Courier New"/>
                <a:sym typeface="Courier New"/>
              </a:rPr>
              <a:t>input</a:t>
            </a:r>
            <a:r>
              <a:rPr lang="es-419" sz="1050">
                <a:solidFill>
                  <a:schemeClr val="dk1"/>
                </a:solidFill>
                <a:highlight>
                  <a:srgbClr val="FFFFFE"/>
                </a:highlight>
                <a:latin typeface="Courier New"/>
                <a:ea typeface="Courier New"/>
                <a:cs typeface="Courier New"/>
                <a:sym typeface="Courier New"/>
              </a:rPr>
              <a:t>(</a:t>
            </a:r>
            <a:r>
              <a:rPr lang="es-419" sz="1050">
                <a:solidFill>
                  <a:srgbClr val="A31515"/>
                </a:solidFill>
                <a:highlight>
                  <a:srgbClr val="FFFFFE"/>
                </a:highlight>
                <a:latin typeface="Courier New"/>
                <a:ea typeface="Courier New"/>
                <a:cs typeface="Courier New"/>
                <a:sym typeface="Courier New"/>
              </a:rPr>
              <a:t>"Ingresa un número: "</a:t>
            </a:r>
            <a:r>
              <a:rPr lang="es-419"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4ab9360c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4ab9360c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4ab9360c8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4ab9360c8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0" name="Shape 40"/>
        <p:cNvGrpSpPr/>
        <p:nvPr/>
      </p:nvGrpSpPr>
      <p:grpSpPr>
        <a:xfrm>
          <a:off x="0" y="0"/>
          <a:ext cx="0" cy="0"/>
          <a:chOff x="0" y="0"/>
          <a:chExt cx="0" cy="0"/>
        </a:xfrm>
      </p:grpSpPr>
      <p:pic>
        <p:nvPicPr>
          <p:cNvPr id="41" name="Google Shape;41;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5">
    <p:spTree>
      <p:nvGrpSpPr>
        <p:cNvPr id="42" name="Shape 42"/>
        <p:cNvGrpSpPr/>
        <p:nvPr/>
      </p:nvGrpSpPr>
      <p:grpSpPr>
        <a:xfrm>
          <a:off x="0" y="0"/>
          <a:ext cx="0" cy="0"/>
          <a:chOff x="0" y="0"/>
          <a:chExt cx="0" cy="0"/>
        </a:xfrm>
      </p:grpSpPr>
      <p:pic>
        <p:nvPicPr>
          <p:cNvPr id="43" name="Google Shape;43;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49" name="Google Shape;4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p1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6" name="Shape 56"/>
        <p:cNvGrpSpPr/>
        <p:nvPr/>
      </p:nvGrpSpPr>
      <p:grpSpPr>
        <a:xfrm>
          <a:off x="0" y="0"/>
          <a:ext cx="0" cy="0"/>
          <a:chOff x="0" y="0"/>
          <a:chExt cx="0" cy="0"/>
        </a:xfrm>
      </p:grpSpPr>
      <p:sp>
        <p:nvSpPr>
          <p:cNvPr id="57" name="Google Shape;57;p19"/>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9"/>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9" name="Google Shape;59;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2" name="Shape 62"/>
        <p:cNvGrpSpPr/>
        <p:nvPr/>
      </p:nvGrpSpPr>
      <p:grpSpPr>
        <a:xfrm>
          <a:off x="0" y="0"/>
          <a:ext cx="0" cy="0"/>
          <a:chOff x="0" y="0"/>
          <a:chExt cx="0" cy="0"/>
        </a:xfrm>
      </p:grpSpPr>
      <p:sp>
        <p:nvSpPr>
          <p:cNvPr id="63" name="Google Shape;63;p2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0"/>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p20"/>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 name="Google Shape;66;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9" name="Shape 69"/>
        <p:cNvGrpSpPr/>
        <p:nvPr/>
      </p:nvGrpSpPr>
      <p:grpSpPr>
        <a:xfrm>
          <a:off x="0" y="0"/>
          <a:ext cx="0" cy="0"/>
          <a:chOff x="0" y="0"/>
          <a:chExt cx="0" cy="0"/>
        </a:xfrm>
      </p:grpSpPr>
      <p:sp>
        <p:nvSpPr>
          <p:cNvPr id="70" name="Google Shape;70;p21"/>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72" name="Google Shape;72;p21"/>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 name="Google Shape;73;p21"/>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74" name="Google Shape;74;p21"/>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78" name="Shape 78"/>
        <p:cNvGrpSpPr/>
        <p:nvPr/>
      </p:nvGrpSpPr>
      <p:grpSpPr>
        <a:xfrm>
          <a:off x="0" y="0"/>
          <a:ext cx="0" cy="0"/>
          <a:chOff x="0" y="0"/>
          <a:chExt cx="0" cy="0"/>
        </a:xfrm>
      </p:grpSpPr>
      <p:sp>
        <p:nvSpPr>
          <p:cNvPr id="79" name="Google Shape;79;p2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83" name="Shape 83"/>
        <p:cNvGrpSpPr/>
        <p:nvPr/>
      </p:nvGrpSpPr>
      <p:grpSpPr>
        <a:xfrm>
          <a:off x="0" y="0"/>
          <a:ext cx="0" cy="0"/>
          <a:chOff x="0" y="0"/>
          <a:chExt cx="0" cy="0"/>
        </a:xfrm>
      </p:grpSpPr>
      <p:sp>
        <p:nvSpPr>
          <p:cNvPr id="84" name="Google Shape;84;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87" name="Shape 87"/>
        <p:cNvGrpSpPr/>
        <p:nvPr/>
      </p:nvGrpSpPr>
      <p:grpSpPr>
        <a:xfrm>
          <a:off x="0" y="0"/>
          <a:ext cx="0" cy="0"/>
          <a:chOff x="0" y="0"/>
          <a:chExt cx="0" cy="0"/>
        </a:xfrm>
      </p:grpSpPr>
      <p:sp>
        <p:nvSpPr>
          <p:cNvPr id="88" name="Google Shape;88;p2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4"/>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90" name="Google Shape;90;p24"/>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91" name="Google Shape;91;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94" name="Shape 94"/>
        <p:cNvGrpSpPr/>
        <p:nvPr/>
      </p:nvGrpSpPr>
      <p:grpSpPr>
        <a:xfrm>
          <a:off x="0" y="0"/>
          <a:ext cx="0" cy="0"/>
          <a:chOff x="0" y="0"/>
          <a:chExt cx="0" cy="0"/>
        </a:xfrm>
      </p:grpSpPr>
      <p:sp>
        <p:nvSpPr>
          <p:cNvPr id="95" name="Google Shape;95;p25"/>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5"/>
          <p:cNvSpPr/>
          <p:nvPr>
            <p:ph idx="2" type="pic"/>
          </p:nvPr>
        </p:nvSpPr>
        <p:spPr>
          <a:xfrm>
            <a:off x="3887391" y="740569"/>
            <a:ext cx="4629300" cy="3655200"/>
          </a:xfrm>
          <a:prstGeom prst="rect">
            <a:avLst/>
          </a:prstGeom>
          <a:noFill/>
          <a:ln>
            <a:noFill/>
          </a:ln>
        </p:spPr>
      </p:sp>
      <p:sp>
        <p:nvSpPr>
          <p:cNvPr id="97" name="Google Shape;97;p25"/>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98" name="Google Shape;98;p2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01" name="Shape 101"/>
        <p:cNvGrpSpPr/>
        <p:nvPr/>
      </p:nvGrpSpPr>
      <p:grpSpPr>
        <a:xfrm>
          <a:off x="0" y="0"/>
          <a:ext cx="0" cy="0"/>
          <a:chOff x="0" y="0"/>
          <a:chExt cx="0" cy="0"/>
        </a:xfrm>
      </p:grpSpPr>
      <p:sp>
        <p:nvSpPr>
          <p:cNvPr id="102" name="Google Shape;102;p2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6"/>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4" name="Google Shape;104;p2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07" name="Shape 107"/>
        <p:cNvGrpSpPr/>
        <p:nvPr/>
      </p:nvGrpSpPr>
      <p:grpSpPr>
        <a:xfrm>
          <a:off x="0" y="0"/>
          <a:ext cx="0" cy="0"/>
          <a:chOff x="0" y="0"/>
          <a:chExt cx="0" cy="0"/>
        </a:xfrm>
      </p:grpSpPr>
      <p:sp>
        <p:nvSpPr>
          <p:cNvPr id="108" name="Google Shape;108;p27"/>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7"/>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0" name="Google Shape;110;p2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2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1">
  <p:cSld name="SECTION_HEADER_1_1_1_1_1_1_3">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6" name="Shape 26"/>
        <p:cNvGrpSpPr/>
        <p:nvPr/>
      </p:nvGrpSpPr>
      <p:grpSpPr>
        <a:xfrm>
          <a:off x="0" y="0"/>
          <a:ext cx="0" cy="0"/>
          <a:chOff x="0" y="0"/>
          <a:chExt cx="0" cy="0"/>
        </a:xfrm>
      </p:grpSpPr>
      <p:pic>
        <p:nvPicPr>
          <p:cNvPr id="27" name="Google Shape;27;p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1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1" name="Google Shape;31;p1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hyperlink" Target="https://drive.google.com/file/d/1f_hUwYx8sqKics0bLc5-fod0PvUvtoO1/view?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0.jpg"/><Relationship Id="rId4" Type="http://schemas.openxmlformats.org/officeDocument/2006/relationships/image" Target="../media/image26.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 Target="/ppt/slides/slide6.xml"/><Relationship Id="rId6" Type="http://schemas.openxmlformats.org/officeDocument/2006/relationships/slide" Target="/ppt/slides/slide11.xml"/><Relationship Id="rId7" Type="http://schemas.openxmlformats.org/officeDocument/2006/relationships/slide" Target="/ppt/slides/slide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hyperlink" Target="https://github.com/CoderContenidos/Python-V4" TargetMode="Externa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hyperlink" Target="https://drive.google.com/file/d/1f_hUwYx8sqKics0bLc5-fod0PvUvtoO1/view?usp=sharing" TargetMode="External"/><Relationship Id="rId5" Type="http://schemas.openxmlformats.org/officeDocument/2006/relationships/hyperlink" Target="https://drive.google.com/file/d/1f_hUwYx8sqKics0bLc5-fod0PvUvtoO1/view?usp=shar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hyperlink" Target="https://www.letras.com/manu-chao/7352/"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 Id="rId3" Type="http://schemas.openxmlformats.org/officeDocument/2006/relationships/hyperlink" Target="https://docs.google.com/presentation/d/1OLugBIxjRheVq5BxbD89jBSSPYvs_UYfo2y2RnC3P9Y/edit#slide=id.g140f1ac30bc_0_1908" TargetMode="External"/><Relationship Id="rId4" Type="http://schemas.openxmlformats.org/officeDocument/2006/relationships/image" Target="../media/image44.png"/><Relationship Id="rId5"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45.png"/><Relationship Id="rId4" Type="http://schemas.openxmlformats.org/officeDocument/2006/relationships/hyperlink" Target="https://es.wikipedia.org/wiki/Iteraci%C3%B3n" TargetMode="External"/><Relationship Id="rId5" Type="http://schemas.openxmlformats.org/officeDocument/2006/relationships/hyperlink" Target="https://entrenamiento-python-basico.readthedocs.io/es/latest/leccion4/bucle_while.html" TargetMode="External"/><Relationship Id="rId6" Type="http://schemas.openxmlformats.org/officeDocument/2006/relationships/hyperlink" Target="https://entrenamiento-python-basico.readthedocs.io/es/latest/leccion4/bucle_for.html" TargetMode="External"/><Relationship Id="rId7" Type="http://schemas.openxmlformats.org/officeDocument/2006/relationships/hyperlink" Target="https://j2logo.com/python/tutorial/tipo-range-python/" TargetMode="External"/><Relationship Id="rId8" Type="http://schemas.openxmlformats.org/officeDocument/2006/relationships/hyperlink" Target="https://colab.research.google.com/drive/1mPvsDh9aWbLKw37uIM5y48kN5YhNUKll?usp=shari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23" name="Google Shape;123;p3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24" name="Google Shape;124;p3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nvSpPr>
        <p:spPr>
          <a:xfrm>
            <a:off x="457350" y="1439575"/>
            <a:ext cx="71694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chemeClr val="lt1"/>
                </a:solidFill>
                <a:latin typeface="DM Sans"/>
                <a:ea typeface="DM Sans"/>
                <a:cs typeface="DM Sans"/>
                <a:sym typeface="DM Sans"/>
              </a:rPr>
              <a:t>Existen algoritmos que permiten ahorrarnos tiempo e iteraciones, pero en esencia sigue recorriendo uno a uno, la diferencia es que nosotros tardaríamos muchas horas, y el programa unos segundos. </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2000">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2000" u="none" cap="none" strike="noStrike">
                <a:solidFill>
                  <a:srgbClr val="EAFF6A"/>
                </a:solidFill>
                <a:latin typeface="DM Sans"/>
                <a:ea typeface="DM Sans"/>
                <a:cs typeface="DM Sans"/>
                <a:sym typeface="DM Sans"/>
              </a:rPr>
              <a:t>¡Así que vamos a aprovecharnos de esto!</a:t>
            </a:r>
            <a:r>
              <a:rPr b="0" i="0" lang="es-419" sz="2000" u="none" cap="none" strike="noStrike">
                <a:solidFill>
                  <a:schemeClr val="lt1"/>
                </a:solidFill>
                <a:latin typeface="DM Sans"/>
                <a:ea typeface="DM Sans"/>
                <a:cs typeface="DM Sans"/>
                <a:sym typeface="DM Sans"/>
              </a:rPr>
              <a:t> </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rgbClr val="EAFF6A"/>
              </a:solidFill>
              <a:latin typeface="DM Sans"/>
              <a:ea typeface="DM Sans"/>
              <a:cs typeface="DM Sans"/>
              <a:sym typeface="DM Sans"/>
            </a:endParaRPr>
          </a:p>
        </p:txBody>
      </p:sp>
      <p:grpSp>
        <p:nvGrpSpPr>
          <p:cNvPr id="217" name="Google Shape;217;p39"/>
          <p:cNvGrpSpPr/>
          <p:nvPr/>
        </p:nvGrpSpPr>
        <p:grpSpPr>
          <a:xfrm>
            <a:off x="457338" y="468286"/>
            <a:ext cx="431100" cy="431100"/>
            <a:chOff x="4616400" y="1950761"/>
            <a:chExt cx="431100" cy="431100"/>
          </a:xfrm>
        </p:grpSpPr>
        <p:sp>
          <p:nvSpPr>
            <p:cNvPr id="218" name="Google Shape;218;p3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 name="Google Shape;219;p39"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20" name="Google Shape;220;p3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While  (no sabes la cantidad)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nvSpPr>
        <p:spPr>
          <a:xfrm>
            <a:off x="473350" y="17557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Vamos a comenzar con la sentencia iterativa más básica </a:t>
            </a:r>
            <a:r>
              <a:rPr b="1" i="0" lang="es-419" sz="1350" u="none" cap="none" strike="noStrike">
                <a:solidFill>
                  <a:srgbClr val="000000"/>
                </a:solidFill>
                <a:latin typeface="DM Sans"/>
                <a:ea typeface="DM Sans"/>
                <a:cs typeface="DM Sans"/>
                <a:sym typeface="DM Sans"/>
              </a:rPr>
              <a:t>While</a:t>
            </a:r>
            <a:r>
              <a:rPr b="0" i="0" lang="es-419" sz="1350" u="none" cap="none" strike="noStrike">
                <a:solidFill>
                  <a:srgbClr val="000000"/>
                </a:solidFill>
                <a:latin typeface="DM Sans"/>
                <a:ea typeface="DM Sans"/>
                <a:cs typeface="DM Sans"/>
                <a:sym typeface="DM Sans"/>
              </a:rPr>
              <a:t> (mientras).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Se basa en repetir un bloque de código a partir de evaluar una </a:t>
            </a:r>
            <a:r>
              <a:rPr b="1" i="0" lang="es-419" sz="1350" u="none" cap="none" strike="noStrike">
                <a:solidFill>
                  <a:srgbClr val="000000"/>
                </a:solidFill>
                <a:latin typeface="DM Sans"/>
                <a:ea typeface="DM Sans"/>
                <a:cs typeface="DM Sans"/>
                <a:sym typeface="DM Sans"/>
              </a:rPr>
              <a:t>condición lógica</a:t>
            </a:r>
            <a:r>
              <a:rPr b="0" i="0" lang="es-419" sz="1350" u="none" cap="none" strike="noStrike">
                <a:solidFill>
                  <a:srgbClr val="000000"/>
                </a:solidFill>
                <a:latin typeface="DM Sans"/>
                <a:ea typeface="DM Sans"/>
                <a:cs typeface="DM Sans"/>
                <a:sym typeface="DM Sans"/>
              </a:rPr>
              <a:t>, siempre que </a:t>
            </a:r>
            <a:r>
              <a:rPr lang="es-419" sz="1350">
                <a:latin typeface="DM Sans"/>
                <a:ea typeface="DM Sans"/>
                <a:cs typeface="DM Sans"/>
                <a:sym typeface="DM Sans"/>
              </a:rPr>
              <a:t>esta</a:t>
            </a:r>
            <a:r>
              <a:rPr b="0" i="0" lang="es-419" sz="1350" u="none" cap="none" strike="noStrike">
                <a:solidFill>
                  <a:srgbClr val="000000"/>
                </a:solidFill>
                <a:latin typeface="DM Sans"/>
                <a:ea typeface="DM Sans"/>
                <a:cs typeface="DM Sans"/>
                <a:sym typeface="DM Sans"/>
              </a:rPr>
              <a:t> sea </a:t>
            </a:r>
            <a:r>
              <a:rPr b="1" i="0" lang="es-419" sz="1350" u="none" cap="none" strike="noStrike">
                <a:solidFill>
                  <a:srgbClr val="000000"/>
                </a:solidFill>
                <a:latin typeface="DM Sans"/>
                <a:ea typeface="DM Sans"/>
                <a:cs typeface="DM Sans"/>
                <a:sym typeface="DM Sans"/>
              </a:rPr>
              <a:t>True</a:t>
            </a:r>
            <a:r>
              <a:rPr b="0" i="0" lang="es-419" sz="1350" u="none" cap="none" strike="noStrike">
                <a:solidFill>
                  <a:srgbClr val="000000"/>
                </a:solidFill>
                <a:latin typeface="DM Sans"/>
                <a:ea typeface="DM Sans"/>
                <a:cs typeface="DM Sans"/>
                <a:sym typeface="DM Sans"/>
              </a:rPr>
              <a:t> (al igual que la sentencia </a:t>
            </a:r>
            <a:r>
              <a:rPr b="1" i="0" lang="es-419" sz="1350" u="none" cap="none" strike="noStrike">
                <a:solidFill>
                  <a:srgbClr val="000000"/>
                </a:solidFill>
                <a:latin typeface="DM Sans"/>
                <a:ea typeface="DM Sans"/>
                <a:cs typeface="DM Sans"/>
                <a:sym typeface="DM Sans"/>
              </a:rPr>
              <a:t>if</a:t>
            </a:r>
            <a:r>
              <a:rPr b="0" i="0" lang="es-419"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31" name="Google Shape;231;p41"/>
          <p:cNvSpPr txBox="1"/>
          <p:nvPr/>
        </p:nvSpPr>
        <p:spPr>
          <a:xfrm>
            <a:off x="4929500" y="1729100"/>
            <a:ext cx="3411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419" sz="1350">
                <a:solidFill>
                  <a:schemeClr val="dk1"/>
                </a:solidFill>
                <a:latin typeface="DM Sans"/>
                <a:ea typeface="DM Sans"/>
                <a:cs typeface="DM Sans"/>
                <a:sym typeface="DM Sans"/>
              </a:rPr>
              <a:t>C</a:t>
            </a:r>
            <a:r>
              <a:rPr b="0" i="0" lang="es-419" sz="1350" u="none" cap="none" strike="noStrike">
                <a:solidFill>
                  <a:schemeClr val="dk1"/>
                </a:solidFill>
                <a:latin typeface="DM Sans"/>
                <a:ea typeface="DM Sans"/>
                <a:cs typeface="DM Sans"/>
                <a:sym typeface="DM Sans"/>
              </a:rPr>
              <a:t>omo programadores debemos decidir el momento en que la condición cambie a </a:t>
            </a:r>
            <a:r>
              <a:rPr b="1" i="0" lang="es-419" sz="1350" u="none" cap="none" strike="noStrike">
                <a:solidFill>
                  <a:schemeClr val="dk1"/>
                </a:solidFill>
                <a:latin typeface="DM Sans"/>
                <a:ea typeface="DM Sans"/>
                <a:cs typeface="DM Sans"/>
                <a:sym typeface="DM Sans"/>
              </a:rPr>
              <a:t>False</a:t>
            </a:r>
            <a:r>
              <a:rPr b="0" i="0" lang="es-419" sz="1350" u="none" cap="none" strike="noStrike">
                <a:solidFill>
                  <a:schemeClr val="dk1"/>
                </a:solidFill>
                <a:latin typeface="DM Sans"/>
                <a:ea typeface="DM Sans"/>
                <a:cs typeface="DM Sans"/>
                <a:sym typeface="DM Sans"/>
              </a:rPr>
              <a:t> para hacer que el While finalice su ejecución y así salir de la iteración, de lo contrario estaríamos frente a un bucle </a:t>
            </a:r>
            <a:r>
              <a:rPr b="1" i="0" lang="es-419" sz="1350" u="none" cap="none" strike="noStrike">
                <a:solidFill>
                  <a:schemeClr val="dk1"/>
                </a:solidFill>
                <a:latin typeface="DM Sans"/>
                <a:ea typeface="DM Sans"/>
                <a:cs typeface="DM Sans"/>
                <a:sym typeface="DM Sans"/>
              </a:rPr>
              <a:t>infinito</a:t>
            </a:r>
            <a:r>
              <a:rPr b="0" i="0" lang="es-419"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sp>
        <p:nvSpPr>
          <p:cNvPr id="232" name="Google Shape;232;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Sentencia </a:t>
            </a:r>
            <a:r>
              <a:rPr b="1" i="0" lang="es-419" sz="4000" u="none" cap="none" strike="noStrike">
                <a:solidFill>
                  <a:srgbClr val="83AEFB"/>
                </a:solidFill>
                <a:latin typeface="DM Sans"/>
                <a:ea typeface="DM Sans"/>
                <a:cs typeface="DM Sans"/>
                <a:sym typeface="DM Sans"/>
              </a:rPr>
              <a:t>While</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Flujo de </a:t>
            </a:r>
            <a:r>
              <a:rPr b="1" i="0" lang="es-419" sz="4000" u="none" cap="none" strike="noStrike">
                <a:solidFill>
                  <a:srgbClr val="83AEFB"/>
                </a:solidFill>
                <a:latin typeface="DM Sans"/>
                <a:ea typeface="DM Sans"/>
                <a:cs typeface="DM Sans"/>
                <a:sym typeface="DM Sans"/>
              </a:rPr>
              <a:t>ejecución</a:t>
            </a:r>
            <a:endParaRPr b="1" i="0" sz="4000" u="none" cap="none" strike="noStrike">
              <a:solidFill>
                <a:srgbClr val="83AEFB"/>
              </a:solidFill>
              <a:latin typeface="DM Sans"/>
              <a:ea typeface="DM Sans"/>
              <a:cs typeface="DM Sans"/>
              <a:sym typeface="DM Sans"/>
            </a:endParaRPr>
          </a:p>
        </p:txBody>
      </p:sp>
      <p:sp>
        <p:nvSpPr>
          <p:cNvPr id="238" name="Google Shape;238;p42"/>
          <p:cNvSpPr txBox="1"/>
          <p:nvPr/>
        </p:nvSpPr>
        <p:spPr>
          <a:xfrm>
            <a:off x="473350" y="17557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Más formalmente, el flujo de ejecución de una sentencia while es el siguiente: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39" name="Google Shape;239;p42"/>
          <p:cNvPicPr preferRelativeResize="0"/>
          <p:nvPr/>
        </p:nvPicPr>
        <p:blipFill rotWithShape="1">
          <a:blip r:embed="rId3">
            <a:alphaModFix/>
          </a:blip>
          <a:srcRect b="0" l="0" r="0" t="0"/>
          <a:stretch/>
        </p:blipFill>
        <p:spPr>
          <a:xfrm>
            <a:off x="5144238" y="1850113"/>
            <a:ext cx="196975" cy="196975"/>
          </a:xfrm>
          <a:prstGeom prst="rect">
            <a:avLst/>
          </a:prstGeom>
          <a:noFill/>
          <a:ln>
            <a:noFill/>
          </a:ln>
        </p:spPr>
      </p:pic>
      <p:pic>
        <p:nvPicPr>
          <p:cNvPr id="240" name="Google Shape;240;p42"/>
          <p:cNvPicPr preferRelativeResize="0"/>
          <p:nvPr/>
        </p:nvPicPr>
        <p:blipFill rotWithShape="1">
          <a:blip r:embed="rId3">
            <a:alphaModFix/>
          </a:blip>
          <a:srcRect b="0" l="0" r="0" t="0"/>
          <a:stretch/>
        </p:blipFill>
        <p:spPr>
          <a:xfrm>
            <a:off x="5143938" y="2483513"/>
            <a:ext cx="196975" cy="196975"/>
          </a:xfrm>
          <a:prstGeom prst="rect">
            <a:avLst/>
          </a:prstGeom>
          <a:noFill/>
          <a:ln>
            <a:noFill/>
          </a:ln>
        </p:spPr>
      </p:pic>
      <p:pic>
        <p:nvPicPr>
          <p:cNvPr id="241" name="Google Shape;241;p42"/>
          <p:cNvPicPr preferRelativeResize="0"/>
          <p:nvPr/>
        </p:nvPicPr>
        <p:blipFill rotWithShape="1">
          <a:blip r:embed="rId3">
            <a:alphaModFix/>
          </a:blip>
          <a:srcRect b="0" l="0" r="0" t="0"/>
          <a:stretch/>
        </p:blipFill>
        <p:spPr>
          <a:xfrm>
            <a:off x="5143938" y="3543338"/>
            <a:ext cx="196975" cy="196975"/>
          </a:xfrm>
          <a:prstGeom prst="rect">
            <a:avLst/>
          </a:prstGeom>
          <a:noFill/>
          <a:ln>
            <a:noFill/>
          </a:ln>
        </p:spPr>
      </p:pic>
      <p:cxnSp>
        <p:nvCxnSpPr>
          <p:cNvPr id="242" name="Google Shape;242;p42"/>
          <p:cNvCxnSpPr>
            <a:stCxn id="239" idx="2"/>
            <a:endCxn id="240" idx="0"/>
          </p:cNvCxnSpPr>
          <p:nvPr/>
        </p:nvCxnSpPr>
        <p:spPr>
          <a:xfrm flipH="1" rot="-5400000">
            <a:off x="5024775"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243" name="Google Shape;243;p42"/>
          <p:cNvCxnSpPr>
            <a:stCxn id="240" idx="2"/>
            <a:endCxn id="241" idx="0"/>
          </p:cNvCxnSpPr>
          <p:nvPr/>
        </p:nvCxnSpPr>
        <p:spPr>
          <a:xfrm flipH="1" rot="-5400000">
            <a:off x="4811325" y="3111588"/>
            <a:ext cx="862800" cy="600"/>
          </a:xfrm>
          <a:prstGeom prst="bentConnector3">
            <a:avLst>
              <a:gd fmla="val 50003" name="adj1"/>
            </a:avLst>
          </a:prstGeom>
          <a:noFill/>
          <a:ln cap="flat" cmpd="sng" w="9525">
            <a:solidFill>
              <a:srgbClr val="EAFF6A"/>
            </a:solidFill>
            <a:prstDash val="solid"/>
            <a:round/>
            <a:headEnd len="sm" w="sm" type="none"/>
            <a:tailEnd len="sm" w="sm" type="none"/>
          </a:ln>
        </p:spPr>
      </p:cxnSp>
      <p:sp>
        <p:nvSpPr>
          <p:cNvPr id="244" name="Google Shape;244;p42"/>
          <p:cNvSpPr txBox="1"/>
          <p:nvPr/>
        </p:nvSpPr>
        <p:spPr>
          <a:xfrm>
            <a:off x="5578750" y="1755775"/>
            <a:ext cx="2812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1. </a:t>
            </a:r>
            <a:r>
              <a:rPr b="0" i="0" lang="es-419" sz="1350" u="none" cap="none" strike="noStrike">
                <a:solidFill>
                  <a:srgbClr val="000000"/>
                </a:solidFill>
                <a:latin typeface="DM Sans"/>
                <a:ea typeface="DM Sans"/>
                <a:cs typeface="DM Sans"/>
                <a:sym typeface="DM Sans"/>
              </a:rPr>
              <a:t>Evalúa la condición, devolviendo False o True.</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2. </a:t>
            </a:r>
            <a:r>
              <a:rPr b="0" i="0" lang="es-419" sz="1350" u="none" cap="none" strike="noStrike">
                <a:solidFill>
                  <a:srgbClr val="000000"/>
                </a:solidFill>
                <a:latin typeface="DM Sans"/>
                <a:ea typeface="DM Sans"/>
                <a:cs typeface="DM Sans"/>
                <a:sym typeface="DM Sans"/>
              </a:rPr>
              <a:t>Si la condición es False, se sale de la sentencia While y continúa la ejecución con la siguiente sentencia.</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3. </a:t>
            </a:r>
            <a:r>
              <a:rPr b="0" i="0" lang="es-419" sz="1350" u="none" cap="none" strike="noStrike">
                <a:solidFill>
                  <a:srgbClr val="000000"/>
                </a:solidFill>
                <a:latin typeface="DM Sans"/>
                <a:ea typeface="DM Sans"/>
                <a:cs typeface="DM Sans"/>
                <a:sym typeface="DM Sans"/>
              </a:rPr>
              <a:t>Si la condición es True, ejecuta cada una de las sentencias en el bloque de código y regresa al paso 1.</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Bucle</a:t>
            </a:r>
            <a:endParaRPr b="1" i="0" sz="4000" u="none" cap="none" strike="noStrike">
              <a:solidFill>
                <a:schemeClr val="dk1"/>
              </a:solidFill>
              <a:latin typeface="DM Sans"/>
              <a:ea typeface="DM Sans"/>
              <a:cs typeface="DM Sans"/>
              <a:sym typeface="DM Sans"/>
            </a:endParaRPr>
          </a:p>
        </p:txBody>
      </p:sp>
      <p:sp>
        <p:nvSpPr>
          <p:cNvPr id="250" name="Google Shape;250;p43"/>
          <p:cNvSpPr txBox="1"/>
          <p:nvPr/>
        </p:nvSpPr>
        <p:spPr>
          <a:xfrm>
            <a:off x="457725" y="2211625"/>
            <a:ext cx="43824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Este tipo de flujo se llama bucle porque el tercer paso del bucle vuelve arriba. </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Si la condición es falsa la primera vez que se pasa el bucle, las sentencias del interior del bucle no se ejecutan nunca.</a:t>
            </a:r>
            <a:endParaRPr b="0" i="0" sz="1350" u="none" cap="none" strike="noStrike">
              <a:solidFill>
                <a:srgbClr val="000000"/>
              </a:solidFill>
              <a:latin typeface="DM Sans"/>
              <a:ea typeface="DM Sans"/>
              <a:cs typeface="DM Sans"/>
              <a:sym typeface="DM Sans"/>
            </a:endParaRPr>
          </a:p>
        </p:txBody>
      </p:sp>
      <p:pic>
        <p:nvPicPr>
          <p:cNvPr id="251" name="Google Shape;251;p43"/>
          <p:cNvPicPr preferRelativeResize="0"/>
          <p:nvPr/>
        </p:nvPicPr>
        <p:blipFill rotWithShape="1">
          <a:blip r:embed="rId3">
            <a:alphaModFix/>
          </a:blip>
          <a:srcRect b="0" l="0" r="0" t="0"/>
          <a:stretch/>
        </p:blipFill>
        <p:spPr>
          <a:xfrm>
            <a:off x="5888850" y="2185138"/>
            <a:ext cx="1555625" cy="1555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a:t>
            </a:r>
            <a:endParaRPr b="1" i="0" sz="4000" u="none" cap="none" strike="noStrike">
              <a:solidFill>
                <a:srgbClr val="83AEFB"/>
              </a:solidFill>
              <a:latin typeface="DM Sans"/>
              <a:ea typeface="DM Sans"/>
              <a:cs typeface="DM Sans"/>
              <a:sym typeface="DM Sans"/>
            </a:endParaRPr>
          </a:p>
        </p:txBody>
      </p:sp>
      <p:sp>
        <p:nvSpPr>
          <p:cNvPr id="257" name="Google Shape;257;p44"/>
          <p:cNvSpPr txBox="1"/>
          <p:nvPr/>
        </p:nvSpPr>
        <p:spPr>
          <a:xfrm>
            <a:off x="473350" y="17557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Analicemos qué pasó: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num = 5</a:t>
            </a:r>
            <a:endParaRPr b="1"/>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while num &gt; 0:</a:t>
            </a:r>
            <a:endParaRPr b="1"/>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    print(f'{num}')</a:t>
            </a:r>
            <a:endParaRPr b="1"/>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    num -= 1</a:t>
            </a:r>
            <a:endParaRPr b="1"/>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    print('Terminó el conteo!')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58" name="Google Shape;258;p44"/>
          <p:cNvPicPr preferRelativeResize="0"/>
          <p:nvPr/>
        </p:nvPicPr>
        <p:blipFill rotWithShape="1">
          <a:blip r:embed="rId3">
            <a:alphaModFix/>
          </a:blip>
          <a:srcRect b="0" l="0" r="0" t="0"/>
          <a:stretch/>
        </p:blipFill>
        <p:spPr>
          <a:xfrm>
            <a:off x="5144238" y="1850113"/>
            <a:ext cx="196975" cy="196975"/>
          </a:xfrm>
          <a:prstGeom prst="rect">
            <a:avLst/>
          </a:prstGeom>
          <a:noFill/>
          <a:ln>
            <a:noFill/>
          </a:ln>
        </p:spPr>
      </p:pic>
      <p:pic>
        <p:nvPicPr>
          <p:cNvPr id="259" name="Google Shape;259;p44"/>
          <p:cNvPicPr preferRelativeResize="0"/>
          <p:nvPr/>
        </p:nvPicPr>
        <p:blipFill rotWithShape="1">
          <a:blip r:embed="rId3">
            <a:alphaModFix/>
          </a:blip>
          <a:srcRect b="0" l="0" r="0" t="0"/>
          <a:stretch/>
        </p:blipFill>
        <p:spPr>
          <a:xfrm>
            <a:off x="5143938" y="2483513"/>
            <a:ext cx="196975" cy="196975"/>
          </a:xfrm>
          <a:prstGeom prst="rect">
            <a:avLst/>
          </a:prstGeom>
          <a:noFill/>
          <a:ln>
            <a:noFill/>
          </a:ln>
        </p:spPr>
      </p:pic>
      <p:pic>
        <p:nvPicPr>
          <p:cNvPr id="260" name="Google Shape;260;p44"/>
          <p:cNvPicPr preferRelativeResize="0"/>
          <p:nvPr/>
        </p:nvPicPr>
        <p:blipFill rotWithShape="1">
          <a:blip r:embed="rId3">
            <a:alphaModFix/>
          </a:blip>
          <a:srcRect b="0" l="0" r="0" t="0"/>
          <a:stretch/>
        </p:blipFill>
        <p:spPr>
          <a:xfrm>
            <a:off x="5143938" y="3543338"/>
            <a:ext cx="196975" cy="196975"/>
          </a:xfrm>
          <a:prstGeom prst="rect">
            <a:avLst/>
          </a:prstGeom>
          <a:noFill/>
          <a:ln>
            <a:noFill/>
          </a:ln>
        </p:spPr>
      </p:pic>
      <p:cxnSp>
        <p:nvCxnSpPr>
          <p:cNvPr id="261" name="Google Shape;261;p44"/>
          <p:cNvCxnSpPr>
            <a:stCxn id="258" idx="2"/>
            <a:endCxn id="259" idx="0"/>
          </p:cNvCxnSpPr>
          <p:nvPr/>
        </p:nvCxnSpPr>
        <p:spPr>
          <a:xfrm flipH="1" rot="-5400000">
            <a:off x="5024776"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262" name="Google Shape;262;p44"/>
          <p:cNvCxnSpPr>
            <a:stCxn id="259" idx="2"/>
            <a:endCxn id="260" idx="0"/>
          </p:cNvCxnSpPr>
          <p:nvPr/>
        </p:nvCxnSpPr>
        <p:spPr>
          <a:xfrm flipH="1" rot="-5400000">
            <a:off x="4811326" y="3111588"/>
            <a:ext cx="862800" cy="600"/>
          </a:xfrm>
          <a:prstGeom prst="bentConnector3">
            <a:avLst>
              <a:gd fmla="val 50003" name="adj1"/>
            </a:avLst>
          </a:prstGeom>
          <a:noFill/>
          <a:ln cap="flat" cmpd="sng" w="9525">
            <a:solidFill>
              <a:srgbClr val="EAFF6A"/>
            </a:solidFill>
            <a:prstDash val="solid"/>
            <a:round/>
            <a:headEnd len="sm" w="sm" type="none"/>
            <a:tailEnd len="sm" w="sm" type="none"/>
          </a:ln>
        </p:spPr>
      </p:cxnSp>
      <p:sp>
        <p:nvSpPr>
          <p:cNvPr id="263" name="Google Shape;263;p44"/>
          <p:cNvSpPr txBox="1"/>
          <p:nvPr/>
        </p:nvSpPr>
        <p:spPr>
          <a:xfrm>
            <a:off x="5578750" y="1755775"/>
            <a:ext cx="2812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1. </a:t>
            </a:r>
            <a:r>
              <a:rPr b="0" i="0" lang="es-419" sz="1350" u="none" cap="none" strike="noStrike">
                <a:solidFill>
                  <a:srgbClr val="000000"/>
                </a:solidFill>
                <a:latin typeface="DM Sans"/>
                <a:ea typeface="DM Sans"/>
                <a:cs typeface="DM Sans"/>
                <a:sym typeface="DM Sans"/>
              </a:rPr>
              <a:t>Declaramos una variable num y le asignamos el valor int 5.</a:t>
            </a:r>
            <a:br>
              <a:rPr b="1" i="0" lang="es-419" sz="1350" u="none" cap="none" strike="noStrike">
                <a:solidFill>
                  <a:srgbClr val="000000"/>
                </a:solidFill>
                <a:latin typeface="DM Sans"/>
                <a:ea typeface="DM Sans"/>
                <a:cs typeface="DM Sans"/>
                <a:sym typeface="DM Sans"/>
              </a:rPr>
            </a:b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2. </a:t>
            </a:r>
            <a:r>
              <a:rPr b="0" i="0" lang="es-419" sz="1350" u="none" cap="none" strike="noStrike">
                <a:solidFill>
                  <a:srgbClr val="000000"/>
                </a:solidFill>
                <a:latin typeface="DM Sans"/>
                <a:ea typeface="DM Sans"/>
                <a:cs typeface="DM Sans"/>
                <a:sym typeface="DM Sans"/>
              </a:rPr>
              <a:t>Usamos la sentencia while para indicar que mientras que num sea mayor a 0 entremos al bloque de código.</a:t>
            </a:r>
            <a:br>
              <a:rPr b="1" i="0" lang="es-419" sz="1350" u="none" cap="none" strike="noStrike">
                <a:solidFill>
                  <a:srgbClr val="000000"/>
                </a:solidFill>
                <a:latin typeface="DM Sans"/>
                <a:ea typeface="DM Sans"/>
                <a:cs typeface="DM Sans"/>
                <a:sym typeface="DM Sans"/>
              </a:rPr>
            </a:b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3.</a:t>
            </a:r>
            <a:r>
              <a:rPr b="0" i="0" lang="es-419" sz="1350" u="none" cap="none" strike="noStrike">
                <a:solidFill>
                  <a:srgbClr val="000000"/>
                </a:solidFill>
                <a:latin typeface="DM Sans"/>
                <a:ea typeface="DM Sans"/>
                <a:cs typeface="DM Sans"/>
                <a:sym typeface="DM Sans"/>
              </a:rPr>
              <a:t> Al evaluar num contra 0 nos indica que es True.</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264" name="Google Shape;264;p44"/>
          <p:cNvGrpSpPr/>
          <p:nvPr/>
        </p:nvGrpSpPr>
        <p:grpSpPr>
          <a:xfrm>
            <a:off x="8394894" y="161854"/>
            <a:ext cx="587130" cy="587130"/>
            <a:chOff x="473351" y="619523"/>
            <a:chExt cx="738900" cy="738900"/>
          </a:xfrm>
        </p:grpSpPr>
        <p:sp>
          <p:nvSpPr>
            <p:cNvPr id="265" name="Google Shape;265;p4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44"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a:t>
            </a:r>
            <a:r>
              <a:rPr b="1" lang="es-419" sz="4000">
                <a:solidFill>
                  <a:schemeClr val="dk1"/>
                </a:solidFill>
                <a:latin typeface="DM Sans"/>
                <a:ea typeface="DM Sans"/>
                <a:cs typeface="DM Sans"/>
                <a:sym typeface="DM Sans"/>
              </a:rPr>
              <a:t>: </a:t>
            </a:r>
            <a:r>
              <a:rPr b="1" i="0" lang="es-419" sz="4000" u="none" cap="none" strike="noStrike">
                <a:solidFill>
                  <a:schemeClr val="dk1"/>
                </a:solidFill>
                <a:latin typeface="DM Sans"/>
                <a:ea typeface="DM Sans"/>
                <a:cs typeface="DM Sans"/>
                <a:sym typeface="DM Sans"/>
              </a:rPr>
              <a:t>¿Qué pasó?</a:t>
            </a:r>
            <a:endParaRPr b="1" i="0" sz="4000" u="none" cap="none" strike="noStrike">
              <a:solidFill>
                <a:srgbClr val="83AEFB"/>
              </a:solidFill>
              <a:latin typeface="DM Sans"/>
              <a:ea typeface="DM Sans"/>
              <a:cs typeface="DM Sans"/>
              <a:sym typeface="DM Sans"/>
            </a:endParaRPr>
          </a:p>
        </p:txBody>
      </p:sp>
      <p:sp>
        <p:nvSpPr>
          <p:cNvPr id="273" name="Google Shape;273;p45"/>
          <p:cNvSpPr txBox="1"/>
          <p:nvPr/>
        </p:nvSpPr>
        <p:spPr>
          <a:xfrm>
            <a:off x="846725" y="1755775"/>
            <a:ext cx="3461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4. </a:t>
            </a:r>
            <a:r>
              <a:rPr b="0" i="0" lang="es-419" sz="1350" u="none" cap="none" strike="noStrike">
                <a:solidFill>
                  <a:srgbClr val="000000"/>
                </a:solidFill>
                <a:latin typeface="DM Sans"/>
                <a:ea typeface="DM Sans"/>
                <a:cs typeface="DM Sans"/>
                <a:sym typeface="DM Sans"/>
              </a:rPr>
              <a:t>Ingresamos al bloque de código, imprimimos num y le restamos 1 a num</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5. </a:t>
            </a:r>
            <a:r>
              <a:rPr b="0" i="0" lang="es-419" sz="1350" u="none" cap="none" strike="noStrike">
                <a:solidFill>
                  <a:srgbClr val="000000"/>
                </a:solidFill>
                <a:latin typeface="DM Sans"/>
                <a:ea typeface="DM Sans"/>
                <a:cs typeface="DM Sans"/>
                <a:sym typeface="DM Sans"/>
              </a:rPr>
              <a:t>Volvemos a repetir desde el paso 2 hasta que num deje de ser mayor a 0</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br>
              <a:rPr b="0" i="0" lang="es-419" sz="1350" u="none" cap="none" strike="noStrike">
                <a:solidFill>
                  <a:srgbClr val="000000"/>
                </a:solidFill>
                <a:latin typeface="DM Sans"/>
                <a:ea typeface="DM Sans"/>
                <a:cs typeface="DM Sans"/>
                <a:sym typeface="DM Sans"/>
              </a:rPr>
            </a:br>
            <a:r>
              <a:rPr b="1" i="0" lang="es-419" sz="1350" u="none" cap="none" strike="noStrike">
                <a:solidFill>
                  <a:srgbClr val="000000"/>
                </a:solidFill>
                <a:latin typeface="DM Sans"/>
                <a:ea typeface="DM Sans"/>
                <a:cs typeface="DM Sans"/>
                <a:sym typeface="DM Sans"/>
              </a:rPr>
              <a:t>6. </a:t>
            </a:r>
            <a:r>
              <a:rPr b="0" i="0" lang="es-419" sz="1350" u="none" cap="none" strike="noStrike">
                <a:solidFill>
                  <a:srgbClr val="000000"/>
                </a:solidFill>
                <a:latin typeface="DM Sans"/>
                <a:ea typeface="DM Sans"/>
                <a:cs typeface="DM Sans"/>
                <a:sym typeface="DM Sans"/>
              </a:rPr>
              <a:t>Cuando la operación relacional de False saldremos del bucle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74" name="Google Shape;274;p45"/>
          <p:cNvPicPr preferRelativeResize="0"/>
          <p:nvPr/>
        </p:nvPicPr>
        <p:blipFill rotWithShape="1">
          <a:blip r:embed="rId3">
            <a:alphaModFix/>
          </a:blip>
          <a:srcRect b="0" l="0" r="0" t="0"/>
          <a:stretch/>
        </p:blipFill>
        <p:spPr>
          <a:xfrm>
            <a:off x="5144238" y="1850113"/>
            <a:ext cx="196975" cy="196975"/>
          </a:xfrm>
          <a:prstGeom prst="rect">
            <a:avLst/>
          </a:prstGeom>
          <a:noFill/>
          <a:ln>
            <a:noFill/>
          </a:ln>
        </p:spPr>
      </p:pic>
      <p:pic>
        <p:nvPicPr>
          <p:cNvPr id="275" name="Google Shape;275;p45"/>
          <p:cNvPicPr preferRelativeResize="0"/>
          <p:nvPr/>
        </p:nvPicPr>
        <p:blipFill rotWithShape="1">
          <a:blip r:embed="rId3">
            <a:alphaModFix/>
          </a:blip>
          <a:srcRect b="0" l="0" r="0" t="0"/>
          <a:stretch/>
        </p:blipFill>
        <p:spPr>
          <a:xfrm>
            <a:off x="5143938" y="2483513"/>
            <a:ext cx="196975" cy="196975"/>
          </a:xfrm>
          <a:prstGeom prst="rect">
            <a:avLst/>
          </a:prstGeom>
          <a:noFill/>
          <a:ln>
            <a:noFill/>
          </a:ln>
        </p:spPr>
      </p:pic>
      <p:cxnSp>
        <p:nvCxnSpPr>
          <p:cNvPr id="276" name="Google Shape;276;p45"/>
          <p:cNvCxnSpPr>
            <a:stCxn id="274" idx="2"/>
            <a:endCxn id="275" idx="0"/>
          </p:cNvCxnSpPr>
          <p:nvPr/>
        </p:nvCxnSpPr>
        <p:spPr>
          <a:xfrm flipH="1" rot="-5400000">
            <a:off x="5024776"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sp>
        <p:nvSpPr>
          <p:cNvPr id="277" name="Google Shape;277;p45"/>
          <p:cNvSpPr txBox="1"/>
          <p:nvPr/>
        </p:nvSpPr>
        <p:spPr>
          <a:xfrm>
            <a:off x="5578750" y="1755775"/>
            <a:ext cx="2812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7. </a:t>
            </a:r>
            <a:r>
              <a:rPr b="0" i="0" lang="es-419" sz="1350" u="none" cap="none" strike="noStrike">
                <a:solidFill>
                  <a:srgbClr val="000000"/>
                </a:solidFill>
                <a:latin typeface="DM Sans"/>
                <a:ea typeface="DM Sans"/>
                <a:cs typeface="DM Sans"/>
                <a:sym typeface="DM Sans"/>
              </a:rPr>
              <a:t>Imprimimos por pantalla Terminó el conteo! </a:t>
            </a:r>
            <a:br>
              <a:rPr b="1" i="0" lang="es-419" sz="1350" u="none" cap="none" strike="noStrike">
                <a:solidFill>
                  <a:srgbClr val="000000"/>
                </a:solidFill>
                <a:latin typeface="DM Sans"/>
                <a:ea typeface="DM Sans"/>
                <a:cs typeface="DM Sans"/>
                <a:sym typeface="DM Sans"/>
              </a:rPr>
            </a:b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8. </a:t>
            </a:r>
            <a:r>
              <a:rPr b="0" i="0" lang="es-419" sz="1350" u="none" cap="none" strike="noStrike">
                <a:solidFill>
                  <a:srgbClr val="000000"/>
                </a:solidFill>
                <a:latin typeface="DM Sans"/>
                <a:ea typeface="DM Sans"/>
                <a:cs typeface="DM Sans"/>
                <a:sym typeface="DM Sans"/>
              </a:rPr>
              <a:t>Termina nuestro programa</a:t>
            </a:r>
            <a:br>
              <a:rPr b="1" i="0" lang="es-419" sz="1350" u="none" cap="none" strike="noStrike">
                <a:solidFill>
                  <a:srgbClr val="000000"/>
                </a:solidFill>
                <a:latin typeface="DM Sans"/>
                <a:ea typeface="DM Sans"/>
                <a:cs typeface="DM Sans"/>
                <a:sym typeface="DM Sans"/>
              </a:rPr>
            </a:b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278" name="Google Shape;278;p45"/>
          <p:cNvGrpSpPr/>
          <p:nvPr/>
        </p:nvGrpSpPr>
        <p:grpSpPr>
          <a:xfrm>
            <a:off x="8394894" y="161854"/>
            <a:ext cx="587130" cy="587130"/>
            <a:chOff x="473351" y="619523"/>
            <a:chExt cx="738900" cy="738900"/>
          </a:xfrm>
        </p:grpSpPr>
        <p:sp>
          <p:nvSpPr>
            <p:cNvPr id="279" name="Google Shape;279;p4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0" name="Google Shape;280;p4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pic>
        <p:nvPicPr>
          <p:cNvPr id="281" name="Google Shape;281;p45"/>
          <p:cNvPicPr preferRelativeResize="0"/>
          <p:nvPr/>
        </p:nvPicPr>
        <p:blipFill rotWithShape="1">
          <a:blip r:embed="rId3">
            <a:alphaModFix/>
          </a:blip>
          <a:srcRect b="0" l="0" r="0" t="0"/>
          <a:stretch/>
        </p:blipFill>
        <p:spPr>
          <a:xfrm>
            <a:off x="572238" y="1850113"/>
            <a:ext cx="196975" cy="196975"/>
          </a:xfrm>
          <a:prstGeom prst="rect">
            <a:avLst/>
          </a:prstGeom>
          <a:noFill/>
          <a:ln>
            <a:noFill/>
          </a:ln>
        </p:spPr>
      </p:pic>
      <p:pic>
        <p:nvPicPr>
          <p:cNvPr id="282" name="Google Shape;282;p45"/>
          <p:cNvPicPr preferRelativeResize="0"/>
          <p:nvPr/>
        </p:nvPicPr>
        <p:blipFill rotWithShape="1">
          <a:blip r:embed="rId3">
            <a:alphaModFix/>
          </a:blip>
          <a:srcRect b="0" l="0" r="0" t="0"/>
          <a:stretch/>
        </p:blipFill>
        <p:spPr>
          <a:xfrm>
            <a:off x="571938" y="2483513"/>
            <a:ext cx="196975" cy="196975"/>
          </a:xfrm>
          <a:prstGeom prst="rect">
            <a:avLst/>
          </a:prstGeom>
          <a:noFill/>
          <a:ln>
            <a:noFill/>
          </a:ln>
        </p:spPr>
      </p:pic>
      <p:pic>
        <p:nvPicPr>
          <p:cNvPr id="283" name="Google Shape;283;p45"/>
          <p:cNvPicPr preferRelativeResize="0"/>
          <p:nvPr/>
        </p:nvPicPr>
        <p:blipFill rotWithShape="1">
          <a:blip r:embed="rId3">
            <a:alphaModFix/>
          </a:blip>
          <a:srcRect b="0" l="0" r="0" t="0"/>
          <a:stretch/>
        </p:blipFill>
        <p:spPr>
          <a:xfrm>
            <a:off x="571938" y="3086138"/>
            <a:ext cx="196975" cy="196975"/>
          </a:xfrm>
          <a:prstGeom prst="rect">
            <a:avLst/>
          </a:prstGeom>
          <a:noFill/>
          <a:ln>
            <a:noFill/>
          </a:ln>
        </p:spPr>
      </p:pic>
      <p:cxnSp>
        <p:nvCxnSpPr>
          <p:cNvPr id="284" name="Google Shape;284;p45"/>
          <p:cNvCxnSpPr>
            <a:stCxn id="281" idx="2"/>
            <a:endCxn id="282" idx="0"/>
          </p:cNvCxnSpPr>
          <p:nvPr/>
        </p:nvCxnSpPr>
        <p:spPr>
          <a:xfrm flipH="1" rot="-5400000">
            <a:off x="452776"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285" name="Google Shape;285;p45"/>
          <p:cNvCxnSpPr>
            <a:stCxn id="282" idx="2"/>
            <a:endCxn id="283" idx="0"/>
          </p:cNvCxnSpPr>
          <p:nvPr/>
        </p:nvCxnSpPr>
        <p:spPr>
          <a:xfrm flipH="1" rot="-5400000">
            <a:off x="467926" y="2882988"/>
            <a:ext cx="405600" cy="600"/>
          </a:xfrm>
          <a:prstGeom prst="bentConnector3">
            <a:avLst>
              <a:gd fmla="val 50006"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Más ejemplos</a:t>
            </a:r>
            <a:endParaRPr b="1" i="0" sz="4000" u="none" cap="none" strike="noStrike">
              <a:solidFill>
                <a:srgbClr val="83AEFB"/>
              </a:solidFill>
              <a:latin typeface="DM Sans"/>
              <a:ea typeface="DM Sans"/>
              <a:cs typeface="DM Sans"/>
              <a:sym typeface="DM Sans"/>
            </a:endParaRPr>
          </a:p>
        </p:txBody>
      </p:sp>
      <p:sp>
        <p:nvSpPr>
          <p:cNvPr id="292" name="Google Shape;292;p46"/>
          <p:cNvSpPr txBox="1"/>
          <p:nvPr/>
        </p:nvSpPr>
        <p:spPr>
          <a:xfrm>
            <a:off x="413263" y="1358425"/>
            <a:ext cx="3461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n = 0</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while n &lt;= 5:</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n += 1</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print('N vale ', 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¿Y un bucle infinito?</a:t>
            </a:r>
            <a:endParaRPr b="1"/>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 </a:t>
            </a:r>
            <a:r>
              <a:rPr b="1" i="0" lang="es-419" sz="1350" u="none" cap="none" strike="noStrike">
                <a:solidFill>
                  <a:schemeClr val="dk1"/>
                </a:solidFill>
                <a:latin typeface="DM Sans"/>
                <a:ea typeface="DM Sans"/>
                <a:cs typeface="DM Sans"/>
                <a:sym typeface="DM Sans"/>
              </a:rPr>
              <a:t>while </a:t>
            </a:r>
            <a:r>
              <a:rPr b="0" i="0" lang="es-419" sz="1350" u="none" cap="none" strike="noStrike">
                <a:solidFill>
                  <a:schemeClr val="dk1"/>
                </a:solidFill>
                <a:latin typeface="DM Sans"/>
                <a:ea typeface="DM Sans"/>
                <a:cs typeface="DM Sans"/>
                <a:sym typeface="DM Sans"/>
              </a:rPr>
              <a:t>True:</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print(“Esto es un bucle infinito!!!!!”)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93" name="Google Shape;293;p46"/>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294" name="Google Shape;294;p46"/>
          <p:cNvGrpSpPr/>
          <p:nvPr/>
        </p:nvGrpSpPr>
        <p:grpSpPr>
          <a:xfrm>
            <a:off x="8394894" y="161854"/>
            <a:ext cx="587130" cy="587130"/>
            <a:chOff x="473351" y="619523"/>
            <a:chExt cx="738900" cy="738900"/>
          </a:xfrm>
        </p:grpSpPr>
        <p:sp>
          <p:nvSpPr>
            <p:cNvPr id="295" name="Google Shape;295;p4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97" name="Google Shape;297;p46"/>
          <p:cNvSpPr txBox="1"/>
          <p:nvPr/>
        </p:nvSpPr>
        <p:spPr>
          <a:xfrm>
            <a:off x="413263" y="3472444"/>
            <a:ext cx="4014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90FF"/>
                </a:highlight>
                <a:latin typeface="DM Sans"/>
                <a:ea typeface="DM Sans"/>
                <a:cs typeface="DM Sans"/>
                <a:sym typeface="DM Sans"/>
              </a:rPr>
              <a:t>Para escapar un bucle infinito generalmente se usa ctrl + c 😎</a:t>
            </a:r>
            <a:endParaRPr>
              <a:highlight>
                <a:srgbClr val="EA90FF"/>
              </a:highlight>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90FF"/>
                </a:highlight>
                <a:latin typeface="DM Sans"/>
                <a:ea typeface="DM Sans"/>
                <a:cs typeface="DM Sans"/>
                <a:sym typeface="DM Sans"/>
              </a:rPr>
              <a:t>También podemos usar la opción de Restart Kernel! En Jupyter Notebook</a:t>
            </a:r>
            <a:endParaRPr b="0" i="0" sz="1350" u="none" cap="none" strike="noStrike">
              <a:solidFill>
                <a:srgbClr val="000000"/>
              </a:solidFill>
              <a:highlight>
                <a:srgbClr val="EA90FF"/>
              </a:highlight>
              <a:latin typeface="DM Sans"/>
              <a:ea typeface="DM Sans"/>
              <a:cs typeface="DM Sans"/>
              <a:sym typeface="DM Sans"/>
            </a:endParaRPr>
          </a:p>
        </p:txBody>
      </p:sp>
      <p:pic>
        <p:nvPicPr>
          <p:cNvPr id="298" name="Google Shape;298;p46"/>
          <p:cNvPicPr preferRelativeResize="0"/>
          <p:nvPr/>
        </p:nvPicPr>
        <p:blipFill rotWithShape="1">
          <a:blip r:embed="rId4">
            <a:alphaModFix/>
          </a:blip>
          <a:srcRect b="0" l="0" r="0" t="0"/>
          <a:stretch/>
        </p:blipFill>
        <p:spPr>
          <a:xfrm>
            <a:off x="5751573" y="1358415"/>
            <a:ext cx="1693631" cy="26181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While - Else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Sentencia </a:t>
            </a:r>
            <a:r>
              <a:rPr b="1" i="0" lang="es-419" sz="4000" u="none" cap="none" strike="noStrike">
                <a:solidFill>
                  <a:srgbClr val="83AEFB"/>
                </a:solidFill>
                <a:latin typeface="DM Sans"/>
                <a:ea typeface="DM Sans"/>
                <a:cs typeface="DM Sans"/>
                <a:sym typeface="DM Sans"/>
              </a:rPr>
              <a:t>While-else</a:t>
            </a:r>
            <a:endParaRPr b="1" i="0" sz="4000" u="none" cap="none" strike="noStrike">
              <a:solidFill>
                <a:srgbClr val="83AEFB"/>
              </a:solidFill>
              <a:latin typeface="DM Sans"/>
              <a:ea typeface="DM Sans"/>
              <a:cs typeface="DM Sans"/>
              <a:sym typeface="DM Sans"/>
            </a:endParaRPr>
          </a:p>
        </p:txBody>
      </p:sp>
      <p:sp>
        <p:nvSpPr>
          <p:cNvPr id="309" name="Google Shape;309;p48"/>
          <p:cNvSpPr txBox="1"/>
          <p:nvPr/>
        </p:nvSpPr>
        <p:spPr>
          <a:xfrm>
            <a:off x="473350" y="1755775"/>
            <a:ext cx="3834600" cy="267762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Veamos un ejemplo:</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chance  = 1</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while chance &lt;= 3:</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txt = input("Escribe SI: ")</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if txt == "SI":</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print("Ok, lo conseguiste en el intento", chance)</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break</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chance += 1</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else:</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print("Has agotado tus tres intentos")</a:t>
            </a:r>
            <a:endParaRPr b="0" i="0" sz="1350" u="none" cap="none" strike="noStrike">
              <a:solidFill>
                <a:srgbClr val="000000"/>
              </a:solidFill>
              <a:latin typeface="DM Sans"/>
              <a:ea typeface="DM Sans"/>
              <a:cs typeface="DM Sans"/>
              <a:sym typeface="DM Sans"/>
            </a:endParaRPr>
          </a:p>
        </p:txBody>
      </p:sp>
      <p:sp>
        <p:nvSpPr>
          <p:cNvPr id="310" name="Google Shape;310;p48"/>
          <p:cNvSpPr txBox="1"/>
          <p:nvPr/>
        </p:nvSpPr>
        <p:spPr>
          <a:xfrm>
            <a:off x="4740550" y="17557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Este else sirve para ejecutar un bloque de código cuando el bucle while tenga una condición False o haya terminado y no haya sido forzado a salir mediante un break.</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419" sz="1350">
                <a:highlight>
                  <a:srgbClr val="EA90FF"/>
                </a:highlight>
                <a:latin typeface="DM Sans"/>
                <a:ea typeface="DM Sans"/>
                <a:cs typeface="DM Sans"/>
                <a:sym typeface="DM Sans"/>
              </a:rPr>
              <a:t>¿Qué ha pasado?</a:t>
            </a:r>
            <a:endParaRPr sz="1350">
              <a:highlight>
                <a:srgbClr val="EA90FF"/>
              </a:highlight>
              <a:latin typeface="DM Sans"/>
              <a:ea typeface="DM Sans"/>
              <a:cs typeface="DM Sans"/>
              <a:sym typeface="DM Sans"/>
            </a:endParaRPr>
          </a:p>
        </p:txBody>
      </p:sp>
      <p:grpSp>
        <p:nvGrpSpPr>
          <p:cNvPr id="311" name="Google Shape;311;p48"/>
          <p:cNvGrpSpPr/>
          <p:nvPr/>
        </p:nvGrpSpPr>
        <p:grpSpPr>
          <a:xfrm>
            <a:off x="8394894" y="161854"/>
            <a:ext cx="587130" cy="587130"/>
            <a:chOff x="473351" y="619523"/>
            <a:chExt cx="738900" cy="738900"/>
          </a:xfrm>
        </p:grpSpPr>
        <p:sp>
          <p:nvSpPr>
            <p:cNvPr id="312" name="Google Shape;312;p4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3" name="Google Shape;313;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1"/>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Controladores de Flujo </a:t>
            </a:r>
            <a:r>
              <a:rPr b="1" lang="es-419" sz="4000">
                <a:solidFill>
                  <a:srgbClr val="EAFF6A"/>
                </a:solidFill>
                <a:latin typeface="DM Sans"/>
                <a:ea typeface="DM Sans"/>
                <a:cs typeface="DM Sans"/>
                <a:sym typeface="DM Sans"/>
              </a:rPr>
              <a:t>II</a:t>
            </a:r>
            <a:endParaRPr b="1" i="0" sz="4000" u="none" cap="none" strike="noStrike">
              <a:solidFill>
                <a:srgbClr val="EAFF6A"/>
              </a:solidFill>
              <a:latin typeface="DM Sans"/>
              <a:ea typeface="DM Sans"/>
              <a:cs typeface="DM Sans"/>
              <a:sym typeface="DM Sans"/>
            </a:endParaRPr>
          </a:p>
        </p:txBody>
      </p:sp>
      <p:sp>
        <p:nvSpPr>
          <p:cNvPr id="130" name="Google Shape;130;p3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05</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9"/>
          <p:cNvSpPr txBox="1"/>
          <p:nvPr/>
        </p:nvSpPr>
        <p:spPr>
          <a:xfrm>
            <a:off x="846725" y="1755775"/>
            <a:ext cx="3461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1. </a:t>
            </a:r>
            <a:r>
              <a:rPr b="0" i="0" lang="es-419" sz="1350" u="none" cap="none" strike="noStrike">
                <a:solidFill>
                  <a:srgbClr val="000000"/>
                </a:solidFill>
                <a:latin typeface="DM Sans"/>
                <a:ea typeface="DM Sans"/>
                <a:cs typeface="DM Sans"/>
                <a:sym typeface="DM Sans"/>
              </a:rPr>
              <a:t>Declaramos una variable chance y le asignamos el valor int 1.</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2. </a:t>
            </a:r>
            <a:r>
              <a:rPr b="0" i="0" lang="es-419" sz="1350" u="none" cap="none" strike="noStrike">
                <a:solidFill>
                  <a:srgbClr val="000000"/>
                </a:solidFill>
                <a:latin typeface="DM Sans"/>
                <a:ea typeface="DM Sans"/>
                <a:cs typeface="DM Sans"/>
                <a:sym typeface="DM Sans"/>
              </a:rPr>
              <a:t>Usamos la sentencia while para indicar que mientras que chance sea menor a 3 entremos al bloque de código.</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3. </a:t>
            </a:r>
            <a:r>
              <a:rPr b="0" i="0" lang="es-419" sz="1350" u="none" cap="none" strike="noStrike">
                <a:solidFill>
                  <a:srgbClr val="000000"/>
                </a:solidFill>
                <a:latin typeface="DM Sans"/>
                <a:ea typeface="DM Sans"/>
                <a:cs typeface="DM Sans"/>
                <a:sym typeface="DM Sans"/>
              </a:rPr>
              <a:t>Le pedimos al usuario que ingrese una palabra con input</a:t>
            </a:r>
            <a:endParaRPr b="0" i="0" sz="1350" u="none" cap="none" strike="noStrike">
              <a:solidFill>
                <a:srgbClr val="000000"/>
              </a:solidFill>
              <a:latin typeface="DM Sans"/>
              <a:ea typeface="DM Sans"/>
              <a:cs typeface="DM Sans"/>
              <a:sym typeface="DM Sans"/>
            </a:endParaRPr>
          </a:p>
        </p:txBody>
      </p:sp>
      <p:grpSp>
        <p:nvGrpSpPr>
          <p:cNvPr id="320" name="Google Shape;320;p49"/>
          <p:cNvGrpSpPr/>
          <p:nvPr/>
        </p:nvGrpSpPr>
        <p:grpSpPr>
          <a:xfrm>
            <a:off x="8394894" y="161854"/>
            <a:ext cx="587130" cy="587130"/>
            <a:chOff x="473351" y="619523"/>
            <a:chExt cx="738900" cy="738900"/>
          </a:xfrm>
        </p:grpSpPr>
        <p:sp>
          <p:nvSpPr>
            <p:cNvPr id="321" name="Google Shape;321;p4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p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23" name="Google Shape;323;p49"/>
          <p:cNvPicPr preferRelativeResize="0"/>
          <p:nvPr/>
        </p:nvPicPr>
        <p:blipFill rotWithShape="1">
          <a:blip r:embed="rId4">
            <a:alphaModFix/>
          </a:blip>
          <a:srcRect b="0" l="0" r="0" t="0"/>
          <a:stretch/>
        </p:blipFill>
        <p:spPr>
          <a:xfrm>
            <a:off x="572238" y="1850113"/>
            <a:ext cx="196975" cy="196975"/>
          </a:xfrm>
          <a:prstGeom prst="rect">
            <a:avLst/>
          </a:prstGeom>
          <a:noFill/>
          <a:ln>
            <a:noFill/>
          </a:ln>
        </p:spPr>
      </p:pic>
      <p:pic>
        <p:nvPicPr>
          <p:cNvPr id="324" name="Google Shape;324;p49"/>
          <p:cNvPicPr preferRelativeResize="0"/>
          <p:nvPr/>
        </p:nvPicPr>
        <p:blipFill rotWithShape="1">
          <a:blip r:embed="rId4">
            <a:alphaModFix/>
          </a:blip>
          <a:srcRect b="0" l="0" r="0" t="0"/>
          <a:stretch/>
        </p:blipFill>
        <p:spPr>
          <a:xfrm>
            <a:off x="571938" y="2483513"/>
            <a:ext cx="196975" cy="196975"/>
          </a:xfrm>
          <a:prstGeom prst="rect">
            <a:avLst/>
          </a:prstGeom>
          <a:noFill/>
          <a:ln>
            <a:noFill/>
          </a:ln>
        </p:spPr>
      </p:pic>
      <p:pic>
        <p:nvPicPr>
          <p:cNvPr id="325" name="Google Shape;325;p49"/>
          <p:cNvPicPr preferRelativeResize="0"/>
          <p:nvPr/>
        </p:nvPicPr>
        <p:blipFill rotWithShape="1">
          <a:blip r:embed="rId4">
            <a:alphaModFix/>
          </a:blip>
          <a:srcRect b="0" l="0" r="0" t="0"/>
          <a:stretch/>
        </p:blipFill>
        <p:spPr>
          <a:xfrm>
            <a:off x="571938" y="3238538"/>
            <a:ext cx="196975" cy="196975"/>
          </a:xfrm>
          <a:prstGeom prst="rect">
            <a:avLst/>
          </a:prstGeom>
          <a:noFill/>
          <a:ln>
            <a:noFill/>
          </a:ln>
        </p:spPr>
      </p:pic>
      <p:cxnSp>
        <p:nvCxnSpPr>
          <p:cNvPr id="326" name="Google Shape;326;p49"/>
          <p:cNvCxnSpPr>
            <a:stCxn id="323" idx="2"/>
            <a:endCxn id="324" idx="0"/>
          </p:cNvCxnSpPr>
          <p:nvPr/>
        </p:nvCxnSpPr>
        <p:spPr>
          <a:xfrm flipH="1" rot="-5400000">
            <a:off x="452776"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327" name="Google Shape;327;p49"/>
          <p:cNvCxnSpPr>
            <a:stCxn id="324" idx="2"/>
            <a:endCxn id="325" idx="0"/>
          </p:cNvCxnSpPr>
          <p:nvPr/>
        </p:nvCxnSpPr>
        <p:spPr>
          <a:xfrm flipH="1" rot="-5400000">
            <a:off x="391726" y="2959188"/>
            <a:ext cx="558000" cy="600"/>
          </a:xfrm>
          <a:prstGeom prst="bentConnector3">
            <a:avLst>
              <a:gd fmla="val 50004" name="adj1"/>
            </a:avLst>
          </a:prstGeom>
          <a:noFill/>
          <a:ln cap="flat" cmpd="sng" w="9525">
            <a:solidFill>
              <a:srgbClr val="EAFF6A"/>
            </a:solidFill>
            <a:prstDash val="solid"/>
            <a:round/>
            <a:headEnd len="sm" w="sm" type="none"/>
            <a:tailEnd len="sm" w="sm" type="none"/>
          </a:ln>
        </p:spPr>
      </p:cxnSp>
      <p:sp>
        <p:nvSpPr>
          <p:cNvPr id="328" name="Google Shape;328;p4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Sentencia </a:t>
            </a:r>
            <a:r>
              <a:rPr b="1" i="0" lang="es-419" sz="4000" u="none" cap="none" strike="noStrike">
                <a:solidFill>
                  <a:srgbClr val="83AEFB"/>
                </a:solidFill>
                <a:latin typeface="DM Sans"/>
                <a:ea typeface="DM Sans"/>
                <a:cs typeface="DM Sans"/>
                <a:sym typeface="DM Sans"/>
              </a:rPr>
              <a:t>While-else</a:t>
            </a:r>
            <a:endParaRPr b="1" i="0" sz="4000" u="none" cap="none" strike="noStrike">
              <a:solidFill>
                <a:srgbClr val="83AEFB"/>
              </a:solidFill>
              <a:latin typeface="DM Sans"/>
              <a:ea typeface="DM Sans"/>
              <a:cs typeface="DM Sans"/>
              <a:sym typeface="DM Sans"/>
            </a:endParaRPr>
          </a:p>
        </p:txBody>
      </p:sp>
      <p:sp>
        <p:nvSpPr>
          <p:cNvPr id="329" name="Google Shape;329;p49"/>
          <p:cNvSpPr txBox="1"/>
          <p:nvPr/>
        </p:nvSpPr>
        <p:spPr>
          <a:xfrm>
            <a:off x="5037725" y="1755775"/>
            <a:ext cx="3461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4. </a:t>
            </a:r>
            <a:r>
              <a:rPr b="0" i="0" lang="es-419" sz="1350" u="none" cap="none" strike="noStrike">
                <a:solidFill>
                  <a:srgbClr val="000000"/>
                </a:solidFill>
                <a:latin typeface="DM Sans"/>
                <a:ea typeface="DM Sans"/>
                <a:cs typeface="DM Sans"/>
                <a:sym typeface="DM Sans"/>
              </a:rPr>
              <a:t>Si la palabra es “SI” ingresa al condicional if</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5. </a:t>
            </a:r>
            <a:r>
              <a:rPr b="0" i="0" lang="es-419" sz="1350" u="none" cap="none" strike="noStrike">
                <a:solidFill>
                  <a:srgbClr val="000000"/>
                </a:solidFill>
                <a:latin typeface="DM Sans"/>
                <a:ea typeface="DM Sans"/>
                <a:cs typeface="DM Sans"/>
                <a:sym typeface="DM Sans"/>
              </a:rPr>
              <a:t>Si ingresa, imprime que lo consiguió en el intento tal y rompe el bucle con break</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6. </a:t>
            </a:r>
            <a:r>
              <a:rPr b="0" i="0" lang="es-419" sz="1350" u="none" cap="none" strike="noStrike">
                <a:solidFill>
                  <a:srgbClr val="000000"/>
                </a:solidFill>
                <a:latin typeface="DM Sans"/>
                <a:ea typeface="DM Sans"/>
                <a:cs typeface="DM Sans"/>
                <a:sym typeface="DM Sans"/>
              </a:rPr>
              <a:t>Si la condicional es False vamos a sumar uno a las chances y repetir desde el paso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7.</a:t>
            </a:r>
            <a:r>
              <a:rPr b="0" i="0" lang="es-419" sz="1350" u="none" cap="none" strike="noStrike">
                <a:solidFill>
                  <a:srgbClr val="000000"/>
                </a:solidFill>
                <a:latin typeface="DM Sans"/>
                <a:ea typeface="DM Sans"/>
                <a:cs typeface="DM Sans"/>
                <a:sym typeface="DM Sans"/>
              </a:rPr>
              <a:t> Si chance es mayor a 3, entramos en el else  e imprimimos</a:t>
            </a:r>
            <a:endParaRPr b="0" i="0" sz="1350" u="none" cap="none" strike="noStrike">
              <a:solidFill>
                <a:srgbClr val="000000"/>
              </a:solidFill>
              <a:latin typeface="DM Sans"/>
              <a:ea typeface="DM Sans"/>
              <a:cs typeface="DM Sans"/>
              <a:sym typeface="DM Sans"/>
            </a:endParaRPr>
          </a:p>
        </p:txBody>
      </p:sp>
      <p:pic>
        <p:nvPicPr>
          <p:cNvPr id="330" name="Google Shape;330;p49"/>
          <p:cNvPicPr preferRelativeResize="0"/>
          <p:nvPr/>
        </p:nvPicPr>
        <p:blipFill rotWithShape="1">
          <a:blip r:embed="rId4">
            <a:alphaModFix/>
          </a:blip>
          <a:srcRect b="0" l="0" r="0" t="0"/>
          <a:stretch/>
        </p:blipFill>
        <p:spPr>
          <a:xfrm>
            <a:off x="4763238" y="1850113"/>
            <a:ext cx="196975" cy="196975"/>
          </a:xfrm>
          <a:prstGeom prst="rect">
            <a:avLst/>
          </a:prstGeom>
          <a:noFill/>
          <a:ln>
            <a:noFill/>
          </a:ln>
        </p:spPr>
      </p:pic>
      <p:pic>
        <p:nvPicPr>
          <p:cNvPr id="331" name="Google Shape;331;p49"/>
          <p:cNvPicPr preferRelativeResize="0"/>
          <p:nvPr/>
        </p:nvPicPr>
        <p:blipFill rotWithShape="1">
          <a:blip r:embed="rId4">
            <a:alphaModFix/>
          </a:blip>
          <a:srcRect b="0" l="0" r="0" t="0"/>
          <a:stretch/>
        </p:blipFill>
        <p:spPr>
          <a:xfrm>
            <a:off x="4762938" y="2483513"/>
            <a:ext cx="196975" cy="196975"/>
          </a:xfrm>
          <a:prstGeom prst="rect">
            <a:avLst/>
          </a:prstGeom>
          <a:noFill/>
          <a:ln>
            <a:noFill/>
          </a:ln>
        </p:spPr>
      </p:pic>
      <p:pic>
        <p:nvPicPr>
          <p:cNvPr id="332" name="Google Shape;332;p49"/>
          <p:cNvPicPr preferRelativeResize="0"/>
          <p:nvPr/>
        </p:nvPicPr>
        <p:blipFill rotWithShape="1">
          <a:blip r:embed="rId4">
            <a:alphaModFix/>
          </a:blip>
          <a:srcRect b="0" l="0" r="0" t="0"/>
          <a:stretch/>
        </p:blipFill>
        <p:spPr>
          <a:xfrm>
            <a:off x="4762938" y="3314738"/>
            <a:ext cx="196975" cy="196975"/>
          </a:xfrm>
          <a:prstGeom prst="rect">
            <a:avLst/>
          </a:prstGeom>
          <a:noFill/>
          <a:ln>
            <a:noFill/>
          </a:ln>
        </p:spPr>
      </p:pic>
      <p:cxnSp>
        <p:nvCxnSpPr>
          <p:cNvPr id="333" name="Google Shape;333;p49"/>
          <p:cNvCxnSpPr>
            <a:stCxn id="330" idx="2"/>
            <a:endCxn id="331" idx="0"/>
          </p:cNvCxnSpPr>
          <p:nvPr/>
        </p:nvCxnSpPr>
        <p:spPr>
          <a:xfrm flipH="1" rot="-5400000">
            <a:off x="4643776"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334" name="Google Shape;334;p49"/>
          <p:cNvCxnSpPr>
            <a:stCxn id="331" idx="2"/>
            <a:endCxn id="332" idx="0"/>
          </p:cNvCxnSpPr>
          <p:nvPr/>
        </p:nvCxnSpPr>
        <p:spPr>
          <a:xfrm flipH="1" rot="-5400000">
            <a:off x="4544626" y="29972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pic>
        <p:nvPicPr>
          <p:cNvPr id="335" name="Google Shape;335;p49"/>
          <p:cNvPicPr preferRelativeResize="0"/>
          <p:nvPr/>
        </p:nvPicPr>
        <p:blipFill rotWithShape="1">
          <a:blip r:embed="rId4">
            <a:alphaModFix/>
          </a:blip>
          <a:srcRect b="0" l="0" r="0" t="0"/>
          <a:stretch/>
        </p:blipFill>
        <p:spPr>
          <a:xfrm>
            <a:off x="4762938" y="4076738"/>
            <a:ext cx="196975" cy="196975"/>
          </a:xfrm>
          <a:prstGeom prst="rect">
            <a:avLst/>
          </a:prstGeom>
          <a:noFill/>
          <a:ln>
            <a:noFill/>
          </a:ln>
        </p:spPr>
      </p:pic>
      <p:cxnSp>
        <p:nvCxnSpPr>
          <p:cNvPr id="336" name="Google Shape;336;p49"/>
          <p:cNvCxnSpPr/>
          <p:nvPr/>
        </p:nvCxnSpPr>
        <p:spPr>
          <a:xfrm flipH="1" rot="-5400000">
            <a:off x="4544625" y="3759287"/>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grpSp>
        <p:nvGrpSpPr>
          <p:cNvPr id="341" name="Google Shape;341;p50"/>
          <p:cNvGrpSpPr/>
          <p:nvPr/>
        </p:nvGrpSpPr>
        <p:grpSpPr>
          <a:xfrm>
            <a:off x="4202556" y="994173"/>
            <a:ext cx="738900" cy="738900"/>
            <a:chOff x="974706" y="2467173"/>
            <a:chExt cx="738900" cy="738900"/>
          </a:xfrm>
        </p:grpSpPr>
        <p:sp>
          <p:nvSpPr>
            <p:cNvPr id="342" name="Google Shape;342;p5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3" name="Google Shape;343;p5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44" name="Google Shape;344;p50"/>
          <p:cNvSpPr txBox="1"/>
          <p:nvPr/>
        </p:nvSpPr>
        <p:spPr>
          <a:xfrm>
            <a:off x="1461300" y="18421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¡Solicitud de números al usuario</a:t>
            </a:r>
            <a:r>
              <a:rPr b="1" i="0" lang="es-419" sz="4000" u="none" cap="none" strike="noStrike">
                <a:solidFill>
                  <a:schemeClr val="dk1"/>
                </a:solidFill>
                <a:latin typeface="DM Sans"/>
                <a:ea typeface="DM Sans"/>
                <a:cs typeface="DM Sans"/>
                <a:sym typeface="DM Sans"/>
              </a:rPr>
              <a:t>!</a:t>
            </a:r>
            <a:endParaRPr b="1" i="0" sz="4000" u="none" cap="none" strike="noStrike">
              <a:solidFill>
                <a:schemeClr val="dk1"/>
              </a:solidFill>
              <a:highlight>
                <a:srgbClr val="EAFF6A"/>
              </a:highlight>
              <a:latin typeface="DM Sans"/>
              <a:ea typeface="DM Sans"/>
              <a:cs typeface="DM Sans"/>
              <a:sym typeface="DM Sans"/>
            </a:endParaRPr>
          </a:p>
        </p:txBody>
      </p:sp>
      <p:sp>
        <p:nvSpPr>
          <p:cNvPr id="345" name="Google Shape;345;p50"/>
          <p:cNvSpPr txBox="1"/>
          <p:nvPr/>
        </p:nvSpPr>
        <p:spPr>
          <a:xfrm>
            <a:off x="1050500" y="2971763"/>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Trabajaremos con el </a:t>
            </a:r>
            <a:r>
              <a:rPr b="0" i="0" lang="es-419" sz="2000" u="sng" cap="none" strike="noStrike">
                <a:solidFill>
                  <a:schemeClr val="hlink"/>
                </a:solidFill>
                <a:latin typeface="DM Sans"/>
                <a:ea typeface="DM Sans"/>
                <a:cs typeface="DM Sans"/>
                <a:sym typeface="DM Sans"/>
                <a:hlinkClick r:id="rId4"/>
              </a:rPr>
              <a:t>notebook</a:t>
            </a:r>
            <a:r>
              <a:rPr b="0" i="0" lang="es-419" sz="2000" u="none" cap="none" strike="noStrike">
                <a:solidFill>
                  <a:srgbClr val="999999"/>
                </a:solidFill>
                <a:latin typeface="DM Sans"/>
                <a:ea typeface="DM Sans"/>
                <a:cs typeface="DM Sans"/>
                <a:sym typeface="DM Sans"/>
              </a:rPr>
              <a:t> de la sección, específicamente sobre los ejemplos previstos sobre </a:t>
            </a:r>
            <a:endParaRPr/>
          </a:p>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Bucles While</a:t>
            </a:r>
            <a:endParaRPr b="0" i="0" sz="2000" u="none" cap="none" strike="noStrike">
              <a:solidFill>
                <a:srgbClr val="999999"/>
              </a:solidFill>
              <a:latin typeface="DM Sans"/>
              <a:ea typeface="DM Sans"/>
              <a:cs typeface="DM Sans"/>
              <a:sym typeface="DM Sans"/>
            </a:endParaRPr>
          </a:p>
        </p:txBody>
      </p:sp>
      <p:sp>
        <p:nvSpPr>
          <p:cNvPr id="346" name="Google Shape;346;p50"/>
          <p:cNvSpPr txBox="1"/>
          <p:nvPr/>
        </p:nvSpPr>
        <p:spPr>
          <a:xfrm>
            <a:off x="987300" y="407996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a 15 minutos</a:t>
            </a:r>
            <a:endParaRPr b="1" sz="2000">
              <a:solidFill>
                <a:srgbClr val="83AEFB"/>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1"/>
          <p:cNvPicPr preferRelativeResize="0"/>
          <p:nvPr/>
        </p:nvPicPr>
        <p:blipFill rotWithShape="1">
          <a:blip r:embed="rId3">
            <a:alphaModFix/>
          </a:blip>
          <a:srcRect b="0" l="5567" r="39904" t="0"/>
          <a:stretch/>
        </p:blipFill>
        <p:spPr>
          <a:xfrm>
            <a:off x="5396250" y="76200"/>
            <a:ext cx="3704024" cy="4991100"/>
          </a:xfrm>
          <a:prstGeom prst="rect">
            <a:avLst/>
          </a:prstGeom>
          <a:noFill/>
          <a:ln>
            <a:noFill/>
          </a:ln>
        </p:spPr>
      </p:pic>
      <p:grpSp>
        <p:nvGrpSpPr>
          <p:cNvPr id="352" name="Google Shape;352;p51"/>
          <p:cNvGrpSpPr/>
          <p:nvPr/>
        </p:nvGrpSpPr>
        <p:grpSpPr>
          <a:xfrm>
            <a:off x="457347" y="468297"/>
            <a:ext cx="431074" cy="431074"/>
            <a:chOff x="974706" y="2467173"/>
            <a:chExt cx="738900" cy="738900"/>
          </a:xfrm>
        </p:grpSpPr>
        <p:sp>
          <p:nvSpPr>
            <p:cNvPr id="353" name="Google Shape;353;p5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4" name="Google Shape;354;p51"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355" name="Google Shape;355;p51"/>
          <p:cNvSpPr txBox="1"/>
          <p:nvPr/>
        </p:nvSpPr>
        <p:spPr>
          <a:xfrm>
            <a:off x="501450" y="1081750"/>
            <a:ext cx="4987200" cy="1292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¡Solicitud de </a:t>
            </a:r>
            <a:r>
              <a:rPr b="1" i="0" lang="es-419" sz="4000" u="none" cap="none" strike="noStrike">
                <a:solidFill>
                  <a:schemeClr val="dk1"/>
                </a:solidFill>
                <a:latin typeface="DM Sans"/>
                <a:ea typeface="DM Sans"/>
                <a:cs typeface="DM Sans"/>
                <a:sym typeface="DM Sans"/>
              </a:rPr>
              <a:t>nros </a:t>
            </a:r>
            <a:r>
              <a:rPr b="1" i="0" lang="es-419" sz="4000" u="none" cap="none" strike="noStrike">
                <a:solidFill>
                  <a:schemeClr val="dk1"/>
                </a:solidFill>
                <a:latin typeface="DM Sans"/>
                <a:ea typeface="DM Sans"/>
                <a:cs typeface="DM Sans"/>
                <a:sym typeface="DM Sans"/>
              </a:rPr>
              <a:t>al usuario!</a:t>
            </a:r>
            <a:endParaRPr b="1" i="0" sz="4000" u="none" cap="none" strike="noStrike">
              <a:solidFill>
                <a:schemeClr val="dk1"/>
              </a:solidFill>
              <a:latin typeface="DM Sans"/>
              <a:ea typeface="DM Sans"/>
              <a:cs typeface="DM Sans"/>
              <a:sym typeface="DM Sans"/>
            </a:endParaRPr>
          </a:p>
        </p:txBody>
      </p:sp>
      <p:pic>
        <p:nvPicPr>
          <p:cNvPr id="356" name="Google Shape;356;p51"/>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357" name="Google Shape;357;p51"/>
          <p:cNvSpPr txBox="1"/>
          <p:nvPr/>
        </p:nvSpPr>
        <p:spPr>
          <a:xfrm>
            <a:off x="561407" y="2188442"/>
            <a:ext cx="4474200" cy="2678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Calcular la suma de una cantidad de números enteros ingresados por el usuario directamente utilizando la función input (). </a:t>
            </a:r>
            <a:endParaRPr/>
          </a:p>
          <a:p>
            <a:pPr indent="0" lvl="0" marL="0" marR="0" rtl="0" algn="just">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Para finalizar la ejecución del </a:t>
            </a:r>
            <a:r>
              <a:rPr lang="es-419" sz="1350">
                <a:latin typeface="DM Sans"/>
                <a:ea typeface="DM Sans"/>
                <a:cs typeface="DM Sans"/>
                <a:sym typeface="DM Sans"/>
              </a:rPr>
              <a:t>programa,</a:t>
            </a:r>
            <a:r>
              <a:rPr b="0" i="0" lang="es-419" sz="1350" u="none" cap="none" strike="noStrike">
                <a:solidFill>
                  <a:srgbClr val="000000"/>
                </a:solidFill>
                <a:latin typeface="DM Sans"/>
                <a:ea typeface="DM Sans"/>
                <a:cs typeface="DM Sans"/>
                <a:sym typeface="DM Sans"/>
              </a:rPr>
              <a:t> el usuario debe escribir la palabra exit(). El programa debe validar dicha acción. </a:t>
            </a:r>
            <a:endParaRPr/>
          </a:p>
          <a:p>
            <a:pPr indent="0" lvl="0" marL="0" marR="0" rtl="0" algn="just">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Finalmente,</a:t>
            </a:r>
            <a:r>
              <a:rPr b="0" i="0" lang="es-419" sz="1350" u="none" cap="none" strike="noStrike">
                <a:solidFill>
                  <a:srgbClr val="000000"/>
                </a:solidFill>
                <a:latin typeface="DM Sans"/>
                <a:ea typeface="DM Sans"/>
                <a:cs typeface="DM Sans"/>
                <a:sym typeface="DM Sans"/>
              </a:rPr>
              <a:t> el algoritmo debe mostrar la suma parcial y total obtenida.</a:t>
            </a:r>
            <a:endParaRPr b="0" i="0" sz="1350" u="none" cap="none" strike="noStrike">
              <a:solidFill>
                <a:srgbClr val="000000"/>
              </a:solidFill>
              <a:latin typeface="DM Sans"/>
              <a:ea typeface="DM Sans"/>
              <a:cs typeface="DM Sans"/>
              <a:sym typeface="DM Sans"/>
            </a:endParaRPr>
          </a:p>
        </p:txBody>
      </p:sp>
      <p:sp>
        <p:nvSpPr>
          <p:cNvPr id="358" name="Google Shape;358;p5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Instrucciones</a:t>
            </a:r>
            <a:endParaRPr b="1" sz="4000">
              <a:solidFill>
                <a:srgbClr val="83AEFB"/>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Bucles en Python</a:t>
            </a:r>
            <a:endParaRPr b="1" i="0" sz="4000" u="none" cap="none" strike="noStrike">
              <a:solidFill>
                <a:srgbClr val="83AEFB"/>
              </a:solidFill>
              <a:latin typeface="DM Sans"/>
              <a:ea typeface="DM Sans"/>
              <a:cs typeface="DM Sans"/>
              <a:sym typeface="DM Sans"/>
            </a:endParaRPr>
          </a:p>
        </p:txBody>
      </p:sp>
      <p:sp>
        <p:nvSpPr>
          <p:cNvPr id="369" name="Google Shape;369;p53"/>
          <p:cNvSpPr txBox="1"/>
          <p:nvPr/>
        </p:nvSpPr>
        <p:spPr>
          <a:xfrm>
            <a:off x="541925" y="2212975"/>
            <a:ext cx="3461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Usar bucles en Python nos permite automatizar y repetir tareas de manera eficiente.</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Sin embargo, a veces, es posible que un factor externo influya en la forma en que se ejecuta su programa.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70" name="Google Shape;370;p53"/>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pic>
        <p:nvPicPr>
          <p:cNvPr id="371" name="Google Shape;371;p53"/>
          <p:cNvPicPr preferRelativeResize="0"/>
          <p:nvPr/>
        </p:nvPicPr>
        <p:blipFill rotWithShape="1">
          <a:blip r:embed="rId3">
            <a:alphaModFix/>
          </a:blip>
          <a:srcRect b="0" l="0" r="0" t="0"/>
          <a:stretch/>
        </p:blipFill>
        <p:spPr>
          <a:xfrm>
            <a:off x="5578750" y="1815625"/>
            <a:ext cx="1923800" cy="1923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a:t>
            </a:r>
            <a:endParaRPr b="1" sz="4000">
              <a:solidFill>
                <a:schemeClr val="dk1"/>
              </a:solidFill>
              <a:latin typeface="DM Sans"/>
              <a:ea typeface="DM Sans"/>
              <a:cs typeface="DM Sans"/>
              <a:sym typeface="DM Sans"/>
            </a:endParaRPr>
          </a:p>
        </p:txBody>
      </p:sp>
      <p:sp>
        <p:nvSpPr>
          <p:cNvPr id="377" name="Google Shape;377;p54"/>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Cuando esto sucede, es posible que prefiramos que nuestro programa cierre un bucle por completo, omita parte de un bucle antes de continuar o ignore ese factor externo.</a:t>
            </a:r>
            <a:endParaRPr sz="1350">
              <a:latin typeface="DM Sans"/>
              <a:ea typeface="DM Sans"/>
              <a:cs typeface="DM Sans"/>
              <a:sym typeface="DM Sans"/>
            </a:endParaRPr>
          </a:p>
        </p:txBody>
      </p:sp>
      <p:sp>
        <p:nvSpPr>
          <p:cNvPr id="378" name="Google Shape;378;p54"/>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Para hacer estas acciones Python nos brinda las instrucciones </a:t>
            </a:r>
            <a:r>
              <a:rPr b="1" lang="es-419" sz="1350">
                <a:latin typeface="DM Sans"/>
                <a:ea typeface="DM Sans"/>
                <a:cs typeface="DM Sans"/>
                <a:sym typeface="DM Sans"/>
              </a:rPr>
              <a:t>break</a:t>
            </a:r>
            <a:r>
              <a:rPr lang="es-419" sz="1350">
                <a:latin typeface="DM Sans"/>
                <a:ea typeface="DM Sans"/>
                <a:cs typeface="DM Sans"/>
                <a:sym typeface="DM Sans"/>
              </a:rPr>
              <a:t>, </a:t>
            </a:r>
            <a:r>
              <a:rPr b="1" lang="es-419" sz="1350">
                <a:latin typeface="DM Sans"/>
                <a:ea typeface="DM Sans"/>
                <a:cs typeface="DM Sans"/>
                <a:sym typeface="DM Sans"/>
              </a:rPr>
              <a:t>continue </a:t>
            </a:r>
            <a:r>
              <a:rPr lang="es-419" sz="1350">
                <a:latin typeface="DM Sans"/>
                <a:ea typeface="DM Sans"/>
                <a:cs typeface="DM Sans"/>
                <a:sym typeface="DM Sans"/>
              </a:rPr>
              <a:t>y </a:t>
            </a:r>
            <a:r>
              <a:rPr b="1" lang="es-419" sz="1350">
                <a:latin typeface="DM Sans"/>
                <a:ea typeface="DM Sans"/>
                <a:cs typeface="DM Sans"/>
                <a:sym typeface="DM Sans"/>
              </a:rPr>
              <a:t>pass</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Break</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6"/>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Break</a:t>
            </a:r>
            <a:endParaRPr b="1" i="0" sz="4000" u="none" cap="none" strike="noStrike">
              <a:solidFill>
                <a:srgbClr val="83AEFB"/>
              </a:solidFill>
              <a:latin typeface="DM Sans"/>
              <a:ea typeface="DM Sans"/>
              <a:cs typeface="DM Sans"/>
              <a:sym typeface="DM Sans"/>
            </a:endParaRPr>
          </a:p>
        </p:txBody>
      </p:sp>
      <p:sp>
        <p:nvSpPr>
          <p:cNvPr id="389" name="Google Shape;389;p56"/>
          <p:cNvSpPr txBox="1"/>
          <p:nvPr/>
        </p:nvSpPr>
        <p:spPr>
          <a:xfrm>
            <a:off x="541925" y="2212975"/>
            <a:ext cx="3461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Comencemos por uno de los más sencillos y más utilizados:</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break.</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En Python, la instrucción break le proporciona la oportunidad de cerrar un bucle cuando se activa una condición externa. Debe poner la instrucción break dentro del bloque de código bajo la instrucción de su bucle, generalmente después de una sentencia if condicional.</a:t>
            </a:r>
            <a:endParaRPr b="0" i="0" sz="1350" u="none" cap="none" strike="noStrike">
              <a:solidFill>
                <a:srgbClr val="000000"/>
              </a:solidFill>
              <a:latin typeface="DM Sans"/>
              <a:ea typeface="DM Sans"/>
              <a:cs typeface="DM Sans"/>
              <a:sym typeface="DM Sans"/>
            </a:endParaRPr>
          </a:p>
        </p:txBody>
      </p:sp>
      <p:sp>
        <p:nvSpPr>
          <p:cNvPr id="390" name="Google Shape;390;p56"/>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pic>
        <p:nvPicPr>
          <p:cNvPr id="391" name="Google Shape;391;p56"/>
          <p:cNvPicPr preferRelativeResize="0"/>
          <p:nvPr/>
        </p:nvPicPr>
        <p:blipFill rotWithShape="1">
          <a:blip r:embed="rId3">
            <a:alphaModFix/>
          </a:blip>
          <a:srcRect b="0" l="0" r="0" t="0"/>
          <a:stretch/>
        </p:blipFill>
        <p:spPr>
          <a:xfrm>
            <a:off x="5707350" y="1917125"/>
            <a:ext cx="1814550" cy="1814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7"/>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a:t>
            </a:r>
            <a:endParaRPr b="1" i="0" sz="4000" u="none" cap="none" strike="noStrike">
              <a:solidFill>
                <a:srgbClr val="83AEFB"/>
              </a:solidFill>
              <a:latin typeface="DM Sans"/>
              <a:ea typeface="DM Sans"/>
              <a:cs typeface="DM Sans"/>
              <a:sym typeface="DM Sans"/>
            </a:endParaRPr>
          </a:p>
        </p:txBody>
      </p:sp>
      <p:sp>
        <p:nvSpPr>
          <p:cNvPr id="397" name="Google Shape;397;p57"/>
          <p:cNvSpPr txBox="1"/>
          <p:nvPr/>
        </p:nvSpPr>
        <p:spPr>
          <a:xfrm>
            <a:off x="541925" y="2212975"/>
            <a:ext cx="3461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Salimos del bucle cuando </a:t>
            </a:r>
            <a:r>
              <a:rPr b="1" i="0" lang="es-419" sz="1350" u="none" cap="none" strike="noStrike">
                <a:solidFill>
                  <a:srgbClr val="000000"/>
                </a:solidFill>
                <a:latin typeface="DM Sans"/>
                <a:ea typeface="DM Sans"/>
                <a:cs typeface="DM Sans"/>
                <a:sym typeface="DM Sans"/>
              </a:rPr>
              <a:t>i </a:t>
            </a:r>
            <a:r>
              <a:rPr b="0" i="0" lang="es-419" sz="1350" u="none" cap="none" strike="noStrike">
                <a:solidFill>
                  <a:srgbClr val="000000"/>
                </a:solidFill>
                <a:latin typeface="DM Sans"/>
                <a:ea typeface="DM Sans"/>
                <a:cs typeface="DM Sans"/>
                <a:sym typeface="DM Sans"/>
              </a:rPr>
              <a:t>es igual a </a:t>
            </a:r>
            <a:r>
              <a:rPr b="1" i="0" lang="es-419" sz="1350" u="none" cap="none" strike="noStrike">
                <a:solidFill>
                  <a:srgbClr val="000000"/>
                </a:solidFill>
                <a:latin typeface="DM Sans"/>
                <a:ea typeface="DM Sans"/>
                <a:cs typeface="DM Sans"/>
                <a:sym typeface="DM Sans"/>
              </a:rPr>
              <a:t>3</a:t>
            </a:r>
            <a:endParaRPr b="1"/>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i = 1</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while i &lt; 6:</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print(i)</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if i == 3:</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break</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i += 1</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highlight>
                <a:srgbClr val="EAFF6A"/>
              </a:highlight>
              <a:latin typeface="DM Sans"/>
              <a:ea typeface="DM Sans"/>
              <a:cs typeface="DM Sans"/>
              <a:sym typeface="DM Sans"/>
            </a:endParaRPr>
          </a:p>
        </p:txBody>
      </p:sp>
      <p:sp>
        <p:nvSpPr>
          <p:cNvPr id="398" name="Google Shape;398;p57"/>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399" name="Google Shape;399;p57"/>
          <p:cNvGrpSpPr/>
          <p:nvPr/>
        </p:nvGrpSpPr>
        <p:grpSpPr>
          <a:xfrm>
            <a:off x="8394894" y="161854"/>
            <a:ext cx="587130" cy="587130"/>
            <a:chOff x="473351" y="619523"/>
            <a:chExt cx="738900" cy="738900"/>
          </a:xfrm>
        </p:grpSpPr>
        <p:sp>
          <p:nvSpPr>
            <p:cNvPr id="400" name="Google Shape;400;p5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p5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58"/>
          <p:cNvGrpSpPr/>
          <p:nvPr/>
        </p:nvGrpSpPr>
        <p:grpSpPr>
          <a:xfrm>
            <a:off x="4202556" y="994173"/>
            <a:ext cx="738900" cy="738900"/>
            <a:chOff x="974706" y="2467173"/>
            <a:chExt cx="738900" cy="738900"/>
          </a:xfrm>
        </p:grpSpPr>
        <p:sp>
          <p:nvSpPr>
            <p:cNvPr id="407" name="Google Shape;407;p5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5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09" name="Google Shape;409;p5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Sentencia break</a:t>
            </a:r>
            <a:endParaRPr b="1" sz="4000">
              <a:solidFill>
                <a:schemeClr val="dk1"/>
              </a:solidFill>
              <a:highlight>
                <a:srgbClr val="EAFF6A"/>
              </a:highlight>
              <a:latin typeface="DM Sans"/>
              <a:ea typeface="DM Sans"/>
              <a:cs typeface="DM Sans"/>
              <a:sym typeface="DM Sans"/>
            </a:endParaRPr>
          </a:p>
        </p:txBody>
      </p:sp>
      <p:sp>
        <p:nvSpPr>
          <p:cNvPr id="410" name="Google Shape;410;p5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411" name="Google Shape;411;p58"/>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Es hora de programar mentalmente.</a:t>
            </a:r>
            <a:endParaRPr sz="2000">
              <a:solidFill>
                <a:srgbClr val="999999"/>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32"/>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36" name="Google Shape;136;p32"/>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37" name="Google Shape;137;p32"/>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138" name="Google Shape;138;p32"/>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139" name="Google Shape;139;p3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40" name="Google Shape;140;p32"/>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04</a:t>
            </a:r>
            <a:endParaRPr b="1" i="0" sz="1600" u="none" cap="none" strike="noStrike">
              <a:solidFill>
                <a:srgbClr val="999999"/>
              </a:solidFill>
              <a:latin typeface="DM Sans"/>
              <a:ea typeface="DM Sans"/>
              <a:cs typeface="DM Sans"/>
              <a:sym typeface="DM Sans"/>
            </a:endParaRPr>
          </a:p>
        </p:txBody>
      </p:sp>
      <p:cxnSp>
        <p:nvCxnSpPr>
          <p:cNvPr id="141" name="Google Shape;141;p32"/>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42" name="Google Shape;142;p32"/>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419" sz="1200" u="none" cap="none" strike="noStrike">
                <a:solidFill>
                  <a:schemeClr val="lt1"/>
                </a:solidFill>
                <a:latin typeface="DM Sans"/>
                <a:ea typeface="DM Sans"/>
                <a:cs typeface="DM Sans"/>
                <a:sym typeface="DM Sans"/>
              </a:rPr>
              <a:t>05</a:t>
            </a:r>
            <a:endParaRPr b="1" i="0" sz="1600" u="none" cap="none" strike="noStrike">
              <a:solidFill>
                <a:schemeClr val="lt1"/>
              </a:solidFill>
              <a:latin typeface="DM Sans"/>
              <a:ea typeface="DM Sans"/>
              <a:cs typeface="DM Sans"/>
              <a:sym typeface="DM Sans"/>
            </a:endParaRPr>
          </a:p>
        </p:txBody>
      </p:sp>
      <p:cxnSp>
        <p:nvCxnSpPr>
          <p:cNvPr id="143" name="Google Shape;143;p32"/>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44" name="Google Shape;144;p32"/>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06</a:t>
            </a:r>
            <a:endParaRPr b="1" i="0" sz="1600" u="none" cap="none" strike="noStrike">
              <a:solidFill>
                <a:srgbClr val="999999"/>
              </a:solidFill>
              <a:latin typeface="DM Sans"/>
              <a:ea typeface="DM Sans"/>
              <a:cs typeface="DM Sans"/>
              <a:sym typeface="DM Sans"/>
            </a:endParaRPr>
          </a:p>
        </p:txBody>
      </p:sp>
      <p:cxnSp>
        <p:nvCxnSpPr>
          <p:cNvPr id="145" name="Google Shape;145;p32"/>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46" name="Google Shape;146;p32"/>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999999"/>
              </a:solidFill>
              <a:latin typeface="DM Sans"/>
              <a:ea typeface="DM Sans"/>
              <a:cs typeface="DM Sans"/>
              <a:sym typeface="DM Sans"/>
            </a:endParaRPr>
          </a:p>
        </p:txBody>
      </p:sp>
      <p:cxnSp>
        <p:nvCxnSpPr>
          <p:cNvPr id="147" name="Google Shape;147;p32"/>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48" name="Google Shape;148;p32"/>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49" name="Google Shape;149;p32"/>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50" name="Google Shape;150;p32"/>
          <p:cNvSpPr txBox="1"/>
          <p:nvPr/>
        </p:nvSpPr>
        <p:spPr>
          <a:xfrm>
            <a:off x="36553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EAFF6A"/>
                </a:solidFill>
                <a:latin typeface="DM Sans"/>
                <a:ea typeface="DM Sans"/>
                <a:cs typeface="DM Sans"/>
                <a:sym typeface="DM Sans"/>
              </a:rPr>
              <a:t>Controladores de Flujo </a:t>
            </a:r>
            <a:r>
              <a:rPr b="1" lang="es-419" sz="1500">
                <a:solidFill>
                  <a:srgbClr val="EAFF6A"/>
                </a:solidFill>
                <a:latin typeface="DM Sans"/>
                <a:ea typeface="DM Sans"/>
                <a:cs typeface="DM Sans"/>
                <a:sym typeface="DM Sans"/>
              </a:rPr>
              <a:t>II</a:t>
            </a:r>
            <a:endParaRPr b="1" i="0" sz="1500" u="none" cap="none" strike="noStrike">
              <a:solidFill>
                <a:srgbClr val="EAFF6A"/>
              </a:solidFill>
              <a:latin typeface="DM Sans"/>
              <a:ea typeface="DM Sans"/>
              <a:cs typeface="DM Sans"/>
              <a:sym typeface="DM Sans"/>
            </a:endParaRPr>
          </a:p>
        </p:txBody>
      </p:sp>
      <p:sp>
        <p:nvSpPr>
          <p:cNvPr id="151" name="Google Shape;151;p32"/>
          <p:cNvSpPr txBox="1"/>
          <p:nvPr/>
        </p:nvSpPr>
        <p:spPr>
          <a:xfrm>
            <a:off x="13693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419" sz="1500" u="none" cap="none" strike="noStrike">
                <a:solidFill>
                  <a:srgbClr val="999999"/>
                </a:solidFill>
                <a:latin typeface="DM Sans"/>
                <a:ea typeface="DM Sans"/>
                <a:cs typeface="DM Sans"/>
                <a:sym typeface="DM Sans"/>
              </a:rPr>
              <a:t>Controladores de Flujo </a:t>
            </a:r>
            <a:r>
              <a:rPr b="1" lang="es-419" sz="1500">
                <a:solidFill>
                  <a:srgbClr val="999999"/>
                </a:solidFill>
                <a:latin typeface="DM Sans"/>
                <a:ea typeface="DM Sans"/>
                <a:cs typeface="DM Sans"/>
                <a:sym typeface="DM Sans"/>
              </a:rPr>
              <a:t>I</a:t>
            </a:r>
            <a:endParaRPr b="1" i="0" sz="1500" u="none" cap="none" strike="noStrike">
              <a:solidFill>
                <a:srgbClr val="999999"/>
              </a:solidFill>
              <a:latin typeface="DM Sans"/>
              <a:ea typeface="DM Sans"/>
              <a:cs typeface="DM Sans"/>
              <a:sym typeface="DM Sans"/>
            </a:endParaRPr>
          </a:p>
        </p:txBody>
      </p:sp>
      <p:sp>
        <p:nvSpPr>
          <p:cNvPr id="152" name="Google Shape;152;p32"/>
          <p:cNvSpPr txBox="1"/>
          <p:nvPr/>
        </p:nvSpPr>
        <p:spPr>
          <a:xfrm>
            <a:off x="1459950"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Condicional </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Else</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419" sz="1200" u="none" cap="none" strike="noStrike">
                <a:solidFill>
                  <a:schemeClr val="lt1"/>
                </a:solidFill>
                <a:latin typeface="DM Sans"/>
                <a:ea typeface="DM Sans"/>
                <a:cs typeface="DM Sans"/>
                <a:sym typeface="DM Sans"/>
              </a:rPr>
              <a:t>Elif</a:t>
            </a:r>
            <a:endParaRPr b="0" i="0" sz="1200" u="none" cap="none" strike="noStrike">
              <a:solidFill>
                <a:schemeClr val="lt1"/>
              </a:solidFill>
              <a:latin typeface="DM Sans"/>
              <a:ea typeface="DM Sans"/>
              <a:cs typeface="DM Sans"/>
              <a:sym typeface="DM Sans"/>
            </a:endParaRPr>
          </a:p>
        </p:txBody>
      </p:sp>
      <p:sp>
        <p:nvSpPr>
          <p:cNvPr id="153" name="Google Shape;153;p32"/>
          <p:cNvSpPr txBox="1"/>
          <p:nvPr/>
        </p:nvSpPr>
        <p:spPr>
          <a:xfrm>
            <a:off x="3745950"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83AEFB"/>
              </a:buClr>
              <a:buSzPts val="1200"/>
              <a:buFont typeface="DM Sans"/>
              <a:buChar char="✓"/>
            </a:pPr>
            <a:r>
              <a:rPr b="0" i="0" lang="es-419" sz="1200" u="sng" cap="none" strike="noStrike">
                <a:solidFill>
                  <a:srgbClr val="83AEFB"/>
                </a:solidFill>
                <a:latin typeface="DM Sans"/>
                <a:ea typeface="DM Sans"/>
                <a:cs typeface="DM Sans"/>
                <a:sym typeface="DM Sans"/>
                <a:hlinkClick action="ppaction://hlinksldjump" r:id="rId5">
                  <a:extLst>
                    <a:ext uri="{A12FA001-AC4F-418D-AE19-62706E023703}">
                      <ahyp:hlinkClr val="tx"/>
                    </a:ext>
                  </a:extLst>
                </a:hlinkClick>
              </a:rPr>
              <a:t>Sentencias iterativas</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83AEFB"/>
              </a:buClr>
              <a:buSzPts val="1200"/>
              <a:buFont typeface="DM Sans"/>
              <a:buChar char="✓"/>
            </a:pPr>
            <a:r>
              <a:rPr b="0" i="0" lang="es-419" sz="1200" u="sng" cap="none" strike="noStrike">
                <a:solidFill>
                  <a:srgbClr val="83AEFB"/>
                </a:solidFill>
                <a:latin typeface="DM Sans"/>
                <a:ea typeface="DM Sans"/>
                <a:cs typeface="DM Sans"/>
                <a:sym typeface="DM Sans"/>
                <a:hlinkClick action="ppaction://hlinksldjump" r:id="rId6">
                  <a:extLst>
                    <a:ext uri="{A12FA001-AC4F-418D-AE19-62706E023703}">
                      <ahyp:hlinkClr val="tx"/>
                    </a:ext>
                  </a:extLst>
                </a:hlinkClick>
              </a:rPr>
              <a:t>While</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83AEFB"/>
              </a:buClr>
              <a:buSzPts val="1200"/>
              <a:buFont typeface="DM Sans"/>
              <a:buChar char="✓"/>
            </a:pPr>
            <a:r>
              <a:rPr b="0" i="0" lang="es-419" sz="1200" u="sng" cap="none" strike="noStrike">
                <a:solidFill>
                  <a:srgbClr val="83AEFB"/>
                </a:solidFill>
                <a:latin typeface="DM Sans"/>
                <a:ea typeface="DM Sans"/>
                <a:cs typeface="DM Sans"/>
                <a:sym typeface="DM Sans"/>
                <a:hlinkClick action="ppaction://hlinksldjump" r:id="rId7">
                  <a:extLst>
                    <a:ext uri="{A12FA001-AC4F-418D-AE19-62706E023703}">
                      <ahyp:hlinkClr val="tx"/>
                    </a:ext>
                  </a:extLst>
                </a:hlinkClick>
              </a:rPr>
              <a:t>For</a:t>
            </a:r>
            <a:endParaRPr b="0" i="0" sz="1200" u="none" cap="none" strike="noStrike">
              <a:solidFill>
                <a:srgbClr val="83AEFB"/>
              </a:solidFill>
              <a:latin typeface="DM Sans"/>
              <a:ea typeface="DM Sans"/>
              <a:cs typeface="DM Sans"/>
              <a:sym typeface="DM Sans"/>
            </a:endParaRPr>
          </a:p>
        </p:txBody>
      </p:sp>
      <p:sp>
        <p:nvSpPr>
          <p:cNvPr id="154" name="Google Shape;154;p32"/>
          <p:cNvSpPr txBox="1"/>
          <p:nvPr/>
        </p:nvSpPr>
        <p:spPr>
          <a:xfrm>
            <a:off x="5847175" y="20372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419" sz="1500">
                <a:solidFill>
                  <a:srgbClr val="999999"/>
                </a:solidFill>
                <a:latin typeface="DM Sans"/>
                <a:ea typeface="DM Sans"/>
                <a:cs typeface="DM Sans"/>
                <a:sym typeface="DM Sans"/>
              </a:rPr>
              <a:t>Conjuntos y diccionarios</a:t>
            </a:r>
            <a:endParaRPr b="1" i="0" sz="1500" u="none" cap="none" strike="noStrike">
              <a:solidFill>
                <a:srgbClr val="999999"/>
              </a:solidFill>
              <a:latin typeface="DM Sans"/>
              <a:ea typeface="DM Sans"/>
              <a:cs typeface="DM Sans"/>
              <a:sym typeface="DM Sans"/>
            </a:endParaRPr>
          </a:p>
        </p:txBody>
      </p:sp>
      <p:sp>
        <p:nvSpPr>
          <p:cNvPr id="155" name="Google Shape;155;p32"/>
          <p:cNvSpPr txBox="1"/>
          <p:nvPr/>
        </p:nvSpPr>
        <p:spPr>
          <a:xfrm>
            <a:off x="6039200" y="29211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Conjuntos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Dicionarios</a:t>
            </a:r>
            <a:endParaRPr b="0" i="0" sz="120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b="0" i="0" sz="12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grpSp>
        <p:nvGrpSpPr>
          <p:cNvPr id="416" name="Google Shape;416;p59"/>
          <p:cNvGrpSpPr/>
          <p:nvPr/>
        </p:nvGrpSpPr>
        <p:grpSpPr>
          <a:xfrm>
            <a:off x="457347" y="468297"/>
            <a:ext cx="431074" cy="431074"/>
            <a:chOff x="974706" y="2467173"/>
            <a:chExt cx="738900" cy="738900"/>
          </a:xfrm>
        </p:grpSpPr>
        <p:sp>
          <p:nvSpPr>
            <p:cNvPr id="417" name="Google Shape;417;p5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5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19" name="Google Shape;419;p5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Sentencia break</a:t>
            </a:r>
            <a:endParaRPr b="1" sz="4000">
              <a:solidFill>
                <a:schemeClr val="dk1"/>
              </a:solidFill>
              <a:latin typeface="DM Sans"/>
              <a:ea typeface="DM Sans"/>
              <a:cs typeface="DM Sans"/>
              <a:sym typeface="DM Sans"/>
            </a:endParaRPr>
          </a:p>
        </p:txBody>
      </p:sp>
      <p:pic>
        <p:nvPicPr>
          <p:cNvPr id="420" name="Google Shape;420;p5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1" name="Google Shape;421;p59"/>
          <p:cNvSpPr txBox="1"/>
          <p:nvPr/>
        </p:nvSpPr>
        <p:spPr>
          <a:xfrm>
            <a:off x="636725" y="182063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Observa el código y busca comprender</a:t>
            </a:r>
            <a:r>
              <a:rPr lang="es-419" sz="1350">
                <a:latin typeface="DM Sans"/>
                <a:ea typeface="DM Sans"/>
                <a:cs typeface="DM Sans"/>
                <a:sym typeface="DM Sans"/>
              </a:rPr>
              <a:t> qué sucedió en este caso: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22" name="Google Shape;422;p5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423" name="Google Shape;423;p59"/>
          <p:cNvSpPr txBox="1"/>
          <p:nvPr/>
        </p:nvSpPr>
        <p:spPr>
          <a:xfrm>
            <a:off x="2958125" y="2571750"/>
            <a:ext cx="3834600" cy="174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i="0" lang="es-419" sz="1450" u="none" cap="none" strike="noStrike">
                <a:solidFill>
                  <a:srgbClr val="000000"/>
                </a:solidFill>
                <a:latin typeface="Consolas"/>
                <a:ea typeface="Consolas"/>
                <a:cs typeface="Consolas"/>
                <a:sym typeface="Consolas"/>
              </a:rPr>
              <a:t>x = 5</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1450" u="none" cap="none" strike="noStrike">
                <a:solidFill>
                  <a:srgbClr val="000000"/>
                </a:solidFill>
                <a:latin typeface="Consolas"/>
                <a:ea typeface="Consolas"/>
                <a:cs typeface="Consolas"/>
                <a:sym typeface="Consolas"/>
              </a:rPr>
              <a:t>while True:</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1450" u="none" cap="none" strike="noStrike">
                <a:solidFill>
                  <a:srgbClr val="000000"/>
                </a:solidFill>
                <a:latin typeface="Consolas"/>
                <a:ea typeface="Consolas"/>
                <a:cs typeface="Consolas"/>
                <a:sym typeface="Consolas"/>
              </a:rPr>
              <a:t>    x -= 1</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1450" u="none" cap="none" strike="noStrike">
                <a:solidFill>
                  <a:srgbClr val="000000"/>
                </a:solidFill>
                <a:latin typeface="Consolas"/>
                <a:ea typeface="Consolas"/>
                <a:cs typeface="Consolas"/>
                <a:sym typeface="Consolas"/>
              </a:rPr>
              <a:t>    print(x)</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1450" u="none" cap="none" strike="noStrike">
                <a:solidFill>
                  <a:srgbClr val="000000"/>
                </a:solidFill>
                <a:latin typeface="Consolas"/>
                <a:ea typeface="Consolas"/>
                <a:cs typeface="Consolas"/>
                <a:sym typeface="Consolas"/>
              </a:rPr>
              <a:t>    if x == 0:</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1450" u="none" cap="none" strike="noStrike">
                <a:solidFill>
                  <a:srgbClr val="000000"/>
                </a:solidFill>
                <a:latin typeface="Consolas"/>
                <a:ea typeface="Consolas"/>
                <a:cs typeface="Consolas"/>
                <a:sym typeface="Consolas"/>
              </a:rPr>
              <a:t>        break</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1450" u="none" cap="none" strike="noStrike">
                <a:solidFill>
                  <a:srgbClr val="000000"/>
                </a:solidFill>
                <a:latin typeface="Consolas"/>
                <a:ea typeface="Consolas"/>
                <a:cs typeface="Consolas"/>
                <a:sym typeface="Consolas"/>
              </a:rPr>
              <a:t>    print("Fin del bucle")</a:t>
            </a:r>
            <a:endParaRPr i="0" sz="1450" u="none" cap="none" strike="noStrike">
              <a:solidFill>
                <a:srgbClr val="000000"/>
              </a:solidFill>
              <a:latin typeface="Consolas"/>
              <a:ea typeface="Consolas"/>
              <a:cs typeface="Consolas"/>
              <a:sym typeface="Consolas"/>
            </a:endParaRPr>
          </a:p>
        </p:txBody>
      </p:sp>
      <p:sp>
        <p:nvSpPr>
          <p:cNvPr id="424" name="Google Shape;424;p59"/>
          <p:cNvSpPr txBox="1"/>
          <p:nvPr/>
        </p:nvSpPr>
        <p:spPr>
          <a:xfrm>
            <a:off x="457350" y="4427875"/>
            <a:ext cx="7335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highlight>
                  <a:srgbClr val="EAFF6A"/>
                </a:highlight>
                <a:latin typeface="DM Sans"/>
                <a:ea typeface="DM Sans"/>
                <a:cs typeface="DM Sans"/>
                <a:sym typeface="DM Sans"/>
              </a:rPr>
              <a:t>Una vez que el profesor se los solicite, expliquenlo mediante el chat o activando micrófono</a:t>
            </a:r>
            <a:endParaRPr sz="1350">
              <a:highlight>
                <a:srgbClr val="EAFF6A"/>
              </a:highlight>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Continue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Continue</a:t>
            </a:r>
            <a:endParaRPr b="1" i="0" sz="4000" u="none" cap="none" strike="noStrike">
              <a:solidFill>
                <a:srgbClr val="83AEFB"/>
              </a:solidFill>
              <a:latin typeface="DM Sans"/>
              <a:ea typeface="DM Sans"/>
              <a:cs typeface="DM Sans"/>
              <a:sym typeface="DM Sans"/>
            </a:endParaRPr>
          </a:p>
        </p:txBody>
      </p:sp>
      <p:sp>
        <p:nvSpPr>
          <p:cNvPr id="435" name="Google Shape;435;p61"/>
          <p:cNvSpPr txBox="1"/>
          <p:nvPr/>
        </p:nvSpPr>
        <p:spPr>
          <a:xfrm>
            <a:off x="473350" y="17557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La instrucción continue da la opción de omitir la parte de un bucle en la que se activa una condición externa, pero continuar para completar el resto del bucle. Es decir, la iteración actual del bucle se interrumpirá, pero el programa volverá a la parte superior del bucle.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Debe poner la instrucción continue dentro del bloque de código bajo la instrucción de su bucle, generalmente después de una sentencia if condicional.</a:t>
            </a:r>
            <a:endParaRPr b="0" i="0" sz="1350" u="none" cap="none" strike="noStrike">
              <a:solidFill>
                <a:srgbClr val="000000"/>
              </a:solidFill>
              <a:latin typeface="DM Sans"/>
              <a:ea typeface="DM Sans"/>
              <a:cs typeface="DM Sans"/>
              <a:sym typeface="DM Sans"/>
            </a:endParaRPr>
          </a:p>
        </p:txBody>
      </p:sp>
      <p:pic>
        <p:nvPicPr>
          <p:cNvPr id="436" name="Google Shape;436;p61"/>
          <p:cNvPicPr preferRelativeResize="0"/>
          <p:nvPr/>
        </p:nvPicPr>
        <p:blipFill rotWithShape="1">
          <a:blip r:embed="rId3">
            <a:alphaModFix/>
          </a:blip>
          <a:srcRect b="0" l="0" r="0" t="0"/>
          <a:stretch/>
        </p:blipFill>
        <p:spPr>
          <a:xfrm>
            <a:off x="5067675" y="1894775"/>
            <a:ext cx="2961874" cy="2086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2"/>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Continue</a:t>
            </a:r>
            <a:endParaRPr b="1" i="0" sz="4000" u="none" cap="none" strike="noStrike">
              <a:solidFill>
                <a:srgbClr val="83AEFB"/>
              </a:solidFill>
              <a:latin typeface="DM Sans"/>
              <a:ea typeface="DM Sans"/>
              <a:cs typeface="DM Sans"/>
              <a:sym typeface="DM Sans"/>
            </a:endParaRPr>
          </a:p>
        </p:txBody>
      </p:sp>
      <p:sp>
        <p:nvSpPr>
          <p:cNvPr id="443" name="Google Shape;443;p62"/>
          <p:cNvSpPr txBox="1"/>
          <p:nvPr/>
        </p:nvSpPr>
        <p:spPr>
          <a:xfrm>
            <a:off x="846725" y="1603375"/>
            <a:ext cx="3461100" cy="205437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Veamos un 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i = 0</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while i &lt; 6:</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i += 1</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if i == 3:</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continue</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print(i)</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44" name="Google Shape;444;p62"/>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445" name="Google Shape;445;p62"/>
          <p:cNvGrpSpPr/>
          <p:nvPr/>
        </p:nvGrpSpPr>
        <p:grpSpPr>
          <a:xfrm>
            <a:off x="8394894" y="161854"/>
            <a:ext cx="587130" cy="587130"/>
            <a:chOff x="473351" y="619523"/>
            <a:chExt cx="738900" cy="738900"/>
          </a:xfrm>
        </p:grpSpPr>
        <p:sp>
          <p:nvSpPr>
            <p:cNvPr id="446" name="Google Shape;446;p6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7" name="Google Shape;447;p6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48" name="Google Shape;448;p62"/>
          <p:cNvSpPr txBox="1"/>
          <p:nvPr/>
        </p:nvSpPr>
        <p:spPr>
          <a:xfrm>
            <a:off x="846725" y="4060075"/>
            <a:ext cx="5472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highlight>
                  <a:srgbClr val="EA90FF"/>
                </a:highlight>
                <a:latin typeface="DM Sans"/>
                <a:ea typeface="DM Sans"/>
                <a:cs typeface="DM Sans"/>
                <a:sym typeface="DM Sans"/>
              </a:rPr>
              <a:t>Ejecuta el código para analizar que fue lo que pas</a:t>
            </a:r>
            <a:r>
              <a:rPr lang="es-419" sz="1350">
                <a:highlight>
                  <a:srgbClr val="EA90FF"/>
                </a:highlight>
                <a:latin typeface="DM Sans"/>
                <a:ea typeface="DM Sans"/>
                <a:cs typeface="DM Sans"/>
                <a:sym typeface="DM Sans"/>
              </a:rPr>
              <a:t>ó</a:t>
            </a:r>
            <a:endParaRPr b="0" i="0" sz="1350" u="none" cap="none" strike="noStrik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Pass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Pass</a:t>
            </a:r>
            <a:endParaRPr b="1" i="0" sz="4000" u="none" cap="none" strike="noStrike">
              <a:solidFill>
                <a:srgbClr val="83AEFB"/>
              </a:solidFill>
              <a:latin typeface="DM Sans"/>
              <a:ea typeface="DM Sans"/>
              <a:cs typeface="DM Sans"/>
              <a:sym typeface="DM Sans"/>
            </a:endParaRPr>
          </a:p>
        </p:txBody>
      </p:sp>
      <p:sp>
        <p:nvSpPr>
          <p:cNvPr id="459" name="Google Shape;459;p64"/>
          <p:cNvSpPr txBox="1"/>
          <p:nvPr/>
        </p:nvSpPr>
        <p:spPr>
          <a:xfrm>
            <a:off x="473350" y="1358425"/>
            <a:ext cx="37224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Cuando se activa una condición externa, la instrucción pass permite manejar la condición sin que el bucle se vea afectado de ninguna manera; todo el código continuará leyéndose a menos que se produzca la instrucción break u otra instrucción.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Debes poner la instrucción pass dentro del bloque de código bajo la instrucción de su bucle, generalmente después de una sentencia if condicional.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60" name="Google Shape;460;p64"/>
          <p:cNvSpPr txBox="1"/>
          <p:nvPr/>
        </p:nvSpPr>
        <p:spPr>
          <a:xfrm>
            <a:off x="4698585" y="946430"/>
            <a:ext cx="3000000" cy="39241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 1</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n = 0</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while n &lt; 10:</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n += 1</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if n == 2:</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pass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print('n vale' , n)</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#Ejemplo 2</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n = 0</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while n &lt; 10:</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n += 1</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if n == 2:</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pass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print('n vale' , n)</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Ejecuta el código para analizar las diferencias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grpSp>
        <p:nvGrpSpPr>
          <p:cNvPr id="465" name="Google Shape;465;p65"/>
          <p:cNvGrpSpPr/>
          <p:nvPr/>
        </p:nvGrpSpPr>
        <p:grpSpPr>
          <a:xfrm>
            <a:off x="473370" y="619431"/>
            <a:ext cx="738905" cy="738905"/>
            <a:chOff x="575612" y="1950748"/>
            <a:chExt cx="431100" cy="431100"/>
          </a:xfrm>
        </p:grpSpPr>
        <p:sp>
          <p:nvSpPr>
            <p:cNvPr id="466" name="Google Shape;466;p6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7" name="Google Shape;467;p65"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468" name="Google Shape;468;p6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469" name="Google Shape;469;p65"/>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2500" u="none" cap="none" strike="noStrike">
                <a:solidFill>
                  <a:srgbClr val="B7B7B7"/>
                </a:solidFill>
                <a:latin typeface="DM Sans"/>
                <a:ea typeface="DM Sans"/>
                <a:cs typeface="DM Sans"/>
                <a:sym typeface="DM Sans"/>
              </a:rPr>
              <a:t>¿Qué pasó en este ejemplo?</a:t>
            </a:r>
            <a:br>
              <a:rPr b="0" i="0" lang="es-419" sz="2500" u="none" cap="none" strike="noStrike">
                <a:solidFill>
                  <a:srgbClr val="B7B7B7"/>
                </a:solidFill>
                <a:latin typeface="DM Sans"/>
                <a:ea typeface="DM Sans"/>
                <a:cs typeface="DM Sans"/>
                <a:sym typeface="DM Sans"/>
              </a:rPr>
            </a:br>
            <a:r>
              <a:rPr i="0" lang="es-419" sz="2500" u="none" cap="none" strike="noStrike">
                <a:solidFill>
                  <a:srgbClr val="B7B7B7"/>
                </a:solidFill>
                <a:latin typeface="Consolas"/>
                <a:ea typeface="Consolas"/>
                <a:cs typeface="Consolas"/>
                <a:sym typeface="Consolas"/>
              </a:rPr>
              <a:t>c = -3</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2500" u="none" cap="none" strike="noStrike">
                <a:solidFill>
                  <a:srgbClr val="B7B7B7"/>
                </a:solidFill>
                <a:latin typeface="Consolas"/>
                <a:ea typeface="Consolas"/>
                <a:cs typeface="Consolas"/>
                <a:sym typeface="Consolas"/>
              </a:rPr>
              <a:t>while c &lt; </a:t>
            </a:r>
            <a:r>
              <a:rPr i="0" lang="es-419" sz="2500" u="none" cap="none" strike="noStrike">
                <a:solidFill>
                  <a:srgbClr val="B7B7B7"/>
                </a:solidFill>
                <a:latin typeface="Consolas"/>
                <a:ea typeface="Consolas"/>
                <a:cs typeface="Consolas"/>
                <a:sym typeface="Consolas"/>
              </a:rPr>
              <a:t>10</a:t>
            </a:r>
            <a:r>
              <a:rPr i="0" lang="es-419" sz="2500" u="none" cap="none" strike="noStrike">
                <a:solidFill>
                  <a:srgbClr val="B7B7B7"/>
                </a:solidFill>
                <a:latin typeface="Consolas"/>
                <a:ea typeface="Consolas"/>
                <a:cs typeface="Consolas"/>
                <a:sym typeface="Consolas"/>
              </a:rPr>
              <a: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2500" u="none" cap="none" strike="noStrike">
                <a:solidFill>
                  <a:srgbClr val="B7B7B7"/>
                </a:solidFill>
                <a:latin typeface="Consolas"/>
                <a:ea typeface="Consolas"/>
                <a:cs typeface="Consolas"/>
                <a:sym typeface="Consolas"/>
              </a:rPr>
              <a:t>    c += 1</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2500" u="none" cap="none" strike="noStrike">
                <a:solidFill>
                  <a:srgbClr val="B7B7B7"/>
                </a:solidFill>
                <a:latin typeface="Consolas"/>
                <a:ea typeface="Consolas"/>
                <a:cs typeface="Consolas"/>
                <a:sym typeface="Consolas"/>
              </a:rPr>
              <a:t>    if c == 2:</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2500" u="none" cap="none" strike="noStrike">
                <a:solidFill>
                  <a:srgbClr val="B7B7B7"/>
                </a:solidFill>
                <a:latin typeface="Consolas"/>
                <a:ea typeface="Consolas"/>
                <a:cs typeface="Consolas"/>
                <a:sym typeface="Consolas"/>
              </a:rPr>
              <a:t>        pass</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419" sz="2500" u="none" cap="none" strike="noStrike">
                <a:solidFill>
                  <a:srgbClr val="B7B7B7"/>
                </a:solidFill>
                <a:latin typeface="Consolas"/>
                <a:ea typeface="Consolas"/>
                <a:cs typeface="Consolas"/>
                <a:sym typeface="Consolas"/>
              </a:rPr>
              <a:t>    print('c vale', c)</a:t>
            </a:r>
            <a:endParaRPr i="0" sz="2500" u="none" cap="none" strike="noStrike">
              <a:solidFill>
                <a:srgbClr val="B7B7B7"/>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6"/>
          <p:cNvSpPr txBox="1"/>
          <p:nvPr/>
        </p:nvSpPr>
        <p:spPr>
          <a:xfrm>
            <a:off x="1461300" y="204155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For (repetir pero sabiendo la cantidad)</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Sentencia For</a:t>
            </a:r>
            <a:endParaRPr b="1" i="0" sz="4000" u="none" cap="none" strike="noStrike">
              <a:solidFill>
                <a:schemeClr val="dk1"/>
              </a:solidFill>
              <a:latin typeface="DM Sans"/>
              <a:ea typeface="DM Sans"/>
              <a:cs typeface="DM Sans"/>
              <a:sym typeface="DM Sans"/>
            </a:endParaRPr>
          </a:p>
        </p:txBody>
      </p:sp>
      <p:sp>
        <p:nvSpPr>
          <p:cNvPr id="480" name="Google Shape;480;p67"/>
          <p:cNvSpPr txBox="1"/>
          <p:nvPr/>
        </p:nvSpPr>
        <p:spPr>
          <a:xfrm>
            <a:off x="457725" y="2211625"/>
            <a:ext cx="43824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Ahora seguiremos con la sentencia iterativa que podríamos decir es la más usada For (para).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Se utiliza para recorrer los elementos de un objeto iterable (lista, tupla…) y ejecutar un bloque de código, o sea, tiene un número predeterminado de veces que itera.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81" name="Google Shape;481;p67"/>
          <p:cNvPicPr preferRelativeResize="0"/>
          <p:nvPr/>
        </p:nvPicPr>
        <p:blipFill rotWithShape="1">
          <a:blip r:embed="rId3">
            <a:alphaModFix/>
          </a:blip>
          <a:srcRect b="0" l="0" r="0" t="0"/>
          <a:stretch/>
        </p:blipFill>
        <p:spPr>
          <a:xfrm>
            <a:off x="5880575" y="2211625"/>
            <a:ext cx="1575601" cy="15756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8"/>
          <p:cNvSpPr/>
          <p:nvPr/>
        </p:nvSpPr>
        <p:spPr>
          <a:xfrm>
            <a:off x="457713" y="1146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Sentencia For</a:t>
            </a:r>
            <a:endParaRPr b="1" i="0" sz="4000" u="none" cap="none" strike="noStrike">
              <a:solidFill>
                <a:schemeClr val="dk1"/>
              </a:solidFill>
              <a:latin typeface="DM Sans"/>
              <a:ea typeface="DM Sans"/>
              <a:cs typeface="DM Sans"/>
              <a:sym typeface="DM Sans"/>
            </a:endParaRPr>
          </a:p>
        </p:txBody>
      </p:sp>
      <p:sp>
        <p:nvSpPr>
          <p:cNvPr id="488" name="Google Shape;488;p68"/>
          <p:cNvSpPr txBox="1"/>
          <p:nvPr/>
        </p:nvSpPr>
        <p:spPr>
          <a:xfrm>
            <a:off x="457725" y="2211625"/>
            <a:ext cx="4382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En cada paso de la iteración se tiene en cuenta a un único elemento del objeto iterable, sobre el </a:t>
            </a:r>
            <a:r>
              <a:rPr lang="es-419" sz="1350">
                <a:latin typeface="DM Sans"/>
                <a:ea typeface="DM Sans"/>
                <a:cs typeface="DM Sans"/>
                <a:sym typeface="DM Sans"/>
              </a:rPr>
              <a:t>cual</a:t>
            </a:r>
            <a:r>
              <a:rPr b="0" i="0" lang="es-419" sz="1350" u="none" cap="none" strike="noStrike">
                <a:solidFill>
                  <a:srgbClr val="000000"/>
                </a:solidFill>
                <a:latin typeface="DM Sans"/>
                <a:ea typeface="DM Sans"/>
                <a:cs typeface="DM Sans"/>
                <a:sym typeface="DM Sans"/>
              </a:rPr>
              <a:t> se pueden aplicar una serie de operaciones.</a:t>
            </a:r>
            <a:br>
              <a:rPr b="0" i="0" lang="es-419" sz="1350" u="none" cap="none" strike="noStrike">
                <a:solidFill>
                  <a:srgbClr val="000000"/>
                </a:solidFill>
                <a:latin typeface="DM Sans"/>
                <a:ea typeface="DM Sans"/>
                <a:cs typeface="DM Sans"/>
                <a:sym typeface="DM Sans"/>
              </a:rPr>
            </a:b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lista = [1,2,3,4,5]</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for valor in lista:</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print('Soy un item de la lista y valgo', valor)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61" name="Google Shape;161;p33"/>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62" name="Google Shape;162;p33"/>
          <p:cNvSpPr txBox="1"/>
          <p:nvPr/>
        </p:nvSpPr>
        <p:spPr>
          <a:xfrm>
            <a:off x="2690549" y="1451625"/>
            <a:ext cx="4841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Identificar </a:t>
            </a:r>
            <a:r>
              <a:rPr b="0" i="0" lang="es-419" sz="1350" u="none" cap="none" strike="noStrike">
                <a:solidFill>
                  <a:schemeClr val="lt1"/>
                </a:solidFill>
                <a:latin typeface="DM Sans"/>
                <a:ea typeface="DM Sans"/>
                <a:cs typeface="DM Sans"/>
                <a:sym typeface="DM Sans"/>
              </a:rPr>
              <a:t>el proceso de iteración en programación</a:t>
            </a:r>
            <a:r>
              <a:rPr b="1" i="0" lang="es-419" sz="1350" u="none" cap="none" strike="noStrike">
                <a:solidFill>
                  <a:schemeClr val="lt1"/>
                </a:solidFill>
                <a:latin typeface="DM Sans"/>
                <a:ea typeface="DM Sans"/>
                <a:cs typeface="DM Sans"/>
                <a:sym typeface="DM Sans"/>
              </a:rPr>
              <a:t> </a:t>
            </a:r>
            <a:endParaRPr b="0" i="0" sz="1350" u="none" cap="none" strike="noStrike">
              <a:solidFill>
                <a:schemeClr val="lt1"/>
              </a:solidFill>
              <a:latin typeface="DM Sans"/>
              <a:ea typeface="DM Sans"/>
              <a:cs typeface="DM Sans"/>
              <a:sym typeface="DM Sans"/>
            </a:endParaRPr>
          </a:p>
        </p:txBody>
      </p:sp>
      <p:pic>
        <p:nvPicPr>
          <p:cNvPr id="163" name="Google Shape;163;p33"/>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164" name="Google Shape;164;p33"/>
          <p:cNvSpPr txBox="1"/>
          <p:nvPr/>
        </p:nvSpPr>
        <p:spPr>
          <a:xfrm>
            <a:off x="2690547" y="2054750"/>
            <a:ext cx="5569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chemeClr val="lt1"/>
                </a:solidFill>
                <a:latin typeface="DM Sans"/>
                <a:ea typeface="DM Sans"/>
                <a:cs typeface="DM Sans"/>
                <a:sym typeface="DM Sans"/>
              </a:rPr>
              <a:t>Diferenciar </a:t>
            </a:r>
            <a:r>
              <a:rPr b="0" i="0" lang="es-419" sz="1350" u="none" cap="none" strike="noStrike">
                <a:solidFill>
                  <a:schemeClr val="lt1"/>
                </a:solidFill>
                <a:latin typeface="DM Sans"/>
                <a:ea typeface="DM Sans"/>
                <a:cs typeface="DM Sans"/>
                <a:sym typeface="DM Sans"/>
              </a:rPr>
              <a:t>sentencia while de sentencias while-else</a:t>
            </a:r>
            <a:endParaRPr b="0" i="0" sz="1350" u="none" cap="none" strike="noStrike">
              <a:solidFill>
                <a:schemeClr val="lt1"/>
              </a:solidFill>
              <a:latin typeface="DM Sans"/>
              <a:ea typeface="DM Sans"/>
              <a:cs typeface="DM Sans"/>
              <a:sym typeface="DM Sans"/>
            </a:endParaRPr>
          </a:p>
        </p:txBody>
      </p:sp>
      <p:pic>
        <p:nvPicPr>
          <p:cNvPr id="165" name="Google Shape;165;p33"/>
          <p:cNvPicPr preferRelativeResize="0"/>
          <p:nvPr/>
        </p:nvPicPr>
        <p:blipFill rotWithShape="1">
          <a:blip r:embed="rId3">
            <a:alphaModFix/>
          </a:blip>
          <a:srcRect b="0" l="0" r="0" t="0"/>
          <a:stretch/>
        </p:blipFill>
        <p:spPr>
          <a:xfrm>
            <a:off x="2172138" y="2705138"/>
            <a:ext cx="196975" cy="196975"/>
          </a:xfrm>
          <a:prstGeom prst="rect">
            <a:avLst/>
          </a:prstGeom>
          <a:noFill/>
          <a:ln>
            <a:noFill/>
          </a:ln>
        </p:spPr>
      </p:pic>
      <p:sp>
        <p:nvSpPr>
          <p:cNvPr id="166" name="Google Shape;166;p33"/>
          <p:cNvSpPr txBox="1"/>
          <p:nvPr/>
        </p:nvSpPr>
        <p:spPr>
          <a:xfrm>
            <a:off x="2690561" y="2607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Implementar </a:t>
            </a:r>
            <a:r>
              <a:rPr b="0" i="0" lang="es-419" sz="1350" u="none" cap="none" strike="noStrike">
                <a:solidFill>
                  <a:schemeClr val="lt1"/>
                </a:solidFill>
                <a:latin typeface="DM Sans"/>
                <a:ea typeface="DM Sans"/>
                <a:cs typeface="DM Sans"/>
                <a:sym typeface="DM Sans"/>
              </a:rPr>
              <a:t>instrucción break</a:t>
            </a:r>
            <a:endParaRPr b="0" i="0" sz="1350" u="none" cap="none" strike="noStrike">
              <a:solidFill>
                <a:schemeClr val="lt1"/>
              </a:solidFill>
              <a:latin typeface="DM Sans"/>
              <a:ea typeface="DM Sans"/>
              <a:cs typeface="DM Sans"/>
              <a:sym typeface="DM Sans"/>
            </a:endParaRPr>
          </a:p>
        </p:txBody>
      </p:sp>
      <p:cxnSp>
        <p:nvCxnSpPr>
          <p:cNvPr id="167" name="Google Shape;167;p33"/>
          <p:cNvCxnSpPr>
            <a:stCxn id="161" idx="2"/>
            <a:endCxn id="163"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68" name="Google Shape;168;p33"/>
          <p:cNvCxnSpPr>
            <a:stCxn id="163" idx="2"/>
          </p:cNvCxnSpPr>
          <p:nvPr/>
        </p:nvCxnSpPr>
        <p:spPr>
          <a:xfrm flipH="1" rot="-5400000">
            <a:off x="2083276" y="2563038"/>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169" name="Google Shape;169;p33"/>
          <p:cNvPicPr preferRelativeResize="0"/>
          <p:nvPr/>
        </p:nvPicPr>
        <p:blipFill rotWithShape="1">
          <a:blip r:embed="rId3">
            <a:alphaModFix/>
          </a:blip>
          <a:srcRect b="0" l="0" r="0" t="0"/>
          <a:stretch/>
        </p:blipFill>
        <p:spPr>
          <a:xfrm>
            <a:off x="2172138" y="3238538"/>
            <a:ext cx="196975" cy="196975"/>
          </a:xfrm>
          <a:prstGeom prst="rect">
            <a:avLst/>
          </a:prstGeom>
          <a:noFill/>
          <a:ln>
            <a:noFill/>
          </a:ln>
        </p:spPr>
      </p:pic>
      <p:sp>
        <p:nvSpPr>
          <p:cNvPr id="170" name="Google Shape;170;p33"/>
          <p:cNvSpPr txBox="1"/>
          <p:nvPr/>
        </p:nvSpPr>
        <p:spPr>
          <a:xfrm>
            <a:off x="2690561" y="3140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Diferenciar </a:t>
            </a:r>
            <a:r>
              <a:rPr b="0" i="0" lang="es-419" sz="1350" u="none" cap="none" strike="noStrike">
                <a:solidFill>
                  <a:schemeClr val="lt1"/>
                </a:solidFill>
                <a:latin typeface="DM Sans"/>
                <a:ea typeface="DM Sans"/>
                <a:cs typeface="DM Sans"/>
                <a:sym typeface="DM Sans"/>
              </a:rPr>
              <a:t>entre instrucción continue y pass</a:t>
            </a:r>
            <a:endParaRPr b="0" i="0" sz="1350" u="none" cap="none" strike="noStrike">
              <a:solidFill>
                <a:schemeClr val="lt1"/>
              </a:solidFill>
              <a:latin typeface="DM Sans"/>
              <a:ea typeface="DM Sans"/>
              <a:cs typeface="DM Sans"/>
              <a:sym typeface="DM Sans"/>
            </a:endParaRPr>
          </a:p>
        </p:txBody>
      </p:sp>
      <p:cxnSp>
        <p:nvCxnSpPr>
          <p:cNvPr id="171" name="Google Shape;171;p33"/>
          <p:cNvCxnSpPr/>
          <p:nvPr/>
        </p:nvCxnSpPr>
        <p:spPr>
          <a:xfrm flipH="1" rot="-5400000">
            <a:off x="2083275" y="3096437"/>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172" name="Google Shape;172;p33"/>
          <p:cNvPicPr preferRelativeResize="0"/>
          <p:nvPr/>
        </p:nvPicPr>
        <p:blipFill rotWithShape="1">
          <a:blip r:embed="rId3">
            <a:alphaModFix/>
          </a:blip>
          <a:srcRect b="0" l="0" r="0" t="0"/>
          <a:stretch/>
        </p:blipFill>
        <p:spPr>
          <a:xfrm>
            <a:off x="2172138" y="3771938"/>
            <a:ext cx="196975" cy="196975"/>
          </a:xfrm>
          <a:prstGeom prst="rect">
            <a:avLst/>
          </a:prstGeom>
          <a:noFill/>
          <a:ln>
            <a:noFill/>
          </a:ln>
        </p:spPr>
      </p:pic>
      <p:sp>
        <p:nvSpPr>
          <p:cNvPr id="173" name="Google Shape;173;p33"/>
          <p:cNvSpPr txBox="1"/>
          <p:nvPr/>
        </p:nvSpPr>
        <p:spPr>
          <a:xfrm>
            <a:off x="2690547" y="3674225"/>
            <a:ext cx="5569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lt1"/>
                </a:solidFill>
                <a:latin typeface="DM Sans"/>
                <a:ea typeface="DM Sans"/>
                <a:cs typeface="DM Sans"/>
                <a:sym typeface="DM Sans"/>
              </a:rPr>
              <a:t>Implementar </a:t>
            </a:r>
            <a:r>
              <a:rPr b="0" i="0" lang="es-419" sz="1350" u="none" cap="none" strike="noStrike">
                <a:solidFill>
                  <a:schemeClr val="lt1"/>
                </a:solidFill>
                <a:latin typeface="DM Sans"/>
                <a:ea typeface="DM Sans"/>
                <a:cs typeface="DM Sans"/>
                <a:sym typeface="DM Sans"/>
              </a:rPr>
              <a:t>sentencia for, range y for-else-break-continue-pass</a:t>
            </a:r>
            <a:endParaRPr b="0" i="0" sz="1350" u="none" cap="none" strike="noStrike">
              <a:solidFill>
                <a:schemeClr val="lt1"/>
              </a:solidFill>
              <a:latin typeface="DM Sans"/>
              <a:ea typeface="DM Sans"/>
              <a:cs typeface="DM Sans"/>
              <a:sym typeface="DM Sans"/>
            </a:endParaRPr>
          </a:p>
        </p:txBody>
      </p:sp>
      <p:cxnSp>
        <p:nvCxnSpPr>
          <p:cNvPr id="174" name="Google Shape;174;p33"/>
          <p:cNvCxnSpPr/>
          <p:nvPr/>
        </p:nvCxnSpPr>
        <p:spPr>
          <a:xfrm flipH="1" rot="-5400000">
            <a:off x="2083275" y="3629837"/>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Ejemplo gráfico</a:t>
            </a:r>
            <a:endParaRPr b="1" i="0" sz="4000" u="none" cap="none" strike="noStrike">
              <a:solidFill>
                <a:srgbClr val="83AEFB"/>
              </a:solidFill>
              <a:latin typeface="DM Sans"/>
              <a:ea typeface="DM Sans"/>
              <a:cs typeface="DM Sans"/>
              <a:sym typeface="DM Sans"/>
            </a:endParaRPr>
          </a:p>
        </p:txBody>
      </p:sp>
      <p:sp>
        <p:nvSpPr>
          <p:cNvPr id="494" name="Google Shape;494;p69"/>
          <p:cNvSpPr txBox="1"/>
          <p:nvPr/>
        </p:nvSpPr>
        <p:spPr>
          <a:xfrm>
            <a:off x="473350" y="1831975"/>
            <a:ext cx="2799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highlight>
                  <a:srgbClr val="EAFF6A"/>
                </a:highlight>
                <a:latin typeface="DM Sans"/>
                <a:ea typeface="DM Sans"/>
                <a:cs typeface="DM Sans"/>
                <a:sym typeface="DM Sans"/>
              </a:rPr>
              <a:t>Valor </a:t>
            </a:r>
            <a:r>
              <a:rPr b="0" i="0" lang="es-419" sz="1350" u="none" cap="none" strike="noStrike">
                <a:solidFill>
                  <a:srgbClr val="000000"/>
                </a:solidFill>
                <a:latin typeface="DM Sans"/>
                <a:ea typeface="DM Sans"/>
                <a:cs typeface="DM Sans"/>
                <a:sym typeface="DM Sans"/>
              </a:rPr>
              <a:t>simplemente es una copia local, no afecta fuera del bucle a menos que se devuelva el valor.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95" name="Google Shape;495;p69"/>
          <p:cNvPicPr preferRelativeResize="0"/>
          <p:nvPr/>
        </p:nvPicPr>
        <p:blipFill rotWithShape="1">
          <a:blip r:embed="rId3">
            <a:alphaModFix/>
          </a:blip>
          <a:srcRect b="0" l="0" r="0" t="0"/>
          <a:stretch/>
        </p:blipFill>
        <p:spPr>
          <a:xfrm>
            <a:off x="3272775" y="1928124"/>
            <a:ext cx="5195551" cy="2419576"/>
          </a:xfrm>
          <a:prstGeom prst="rect">
            <a:avLst/>
          </a:prstGeom>
          <a:noFill/>
          <a:ln>
            <a:noFill/>
          </a:ln>
        </p:spPr>
      </p:pic>
      <p:grpSp>
        <p:nvGrpSpPr>
          <p:cNvPr id="496" name="Google Shape;496;p69"/>
          <p:cNvGrpSpPr/>
          <p:nvPr/>
        </p:nvGrpSpPr>
        <p:grpSpPr>
          <a:xfrm>
            <a:off x="8394894" y="161854"/>
            <a:ext cx="587130" cy="587130"/>
            <a:chOff x="473351" y="619523"/>
            <a:chExt cx="738900" cy="738900"/>
          </a:xfrm>
        </p:grpSpPr>
        <p:sp>
          <p:nvSpPr>
            <p:cNvPr id="497" name="Google Shape;497;p6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8" name="Google Shape;498;p69"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0"/>
          <p:cNvSpPr txBox="1"/>
          <p:nvPr/>
        </p:nvSpPr>
        <p:spPr>
          <a:xfrm>
            <a:off x="473350" y="1755775"/>
            <a:ext cx="3722400" cy="163888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lista = [0,1,2,3,4,5,6,7,8,9,10]</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for num in lista:</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print('Soy un valor de la lista y valgo', num)</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num *= 5</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print('Soy un valor de la lista y ahora valgo', num)</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04" name="Google Shape;504;p70"/>
          <p:cNvSpPr txBox="1"/>
          <p:nvPr/>
        </p:nvSpPr>
        <p:spPr>
          <a:xfrm>
            <a:off x="4816750" y="1687195"/>
            <a:ext cx="3937200" cy="163888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indice = 0</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numeros = [0,1,2,3,4,5,6,7,8,9,10]</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for numero in numeros:</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numeros[indice] *= 5</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    indice += 1</a:t>
            </a:r>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print(numeros)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05" name="Google Shape;505;p70"/>
          <p:cNvSpPr/>
          <p:nvPr/>
        </p:nvSpPr>
        <p:spPr>
          <a:xfrm>
            <a:off x="473350" y="1100150"/>
            <a:ext cx="1131600" cy="114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0"/>
          <p:cNvSpPr txBox="1"/>
          <p:nvPr/>
        </p:nvSpPr>
        <p:spPr>
          <a:xfrm>
            <a:off x="473350" y="925475"/>
            <a:ext cx="1257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rgbClr val="000000"/>
                </a:solidFill>
                <a:latin typeface="DM Sans"/>
                <a:ea typeface="DM Sans"/>
                <a:cs typeface="DM Sans"/>
                <a:sym typeface="DM Sans"/>
              </a:rPr>
              <a:t> EJEMPLO</a:t>
            </a:r>
            <a:endParaRPr b="0" i="0" sz="1400" u="none" cap="none" strike="noStrike">
              <a:solidFill>
                <a:srgbClr val="000000"/>
              </a:solidFill>
              <a:latin typeface="DM Sans"/>
              <a:ea typeface="DM Sans"/>
              <a:cs typeface="DM Sans"/>
              <a:sym typeface="DM Sans"/>
            </a:endParaRPr>
          </a:p>
        </p:txBody>
      </p:sp>
      <p:sp>
        <p:nvSpPr>
          <p:cNvPr id="507" name="Google Shape;507;p70"/>
          <p:cNvSpPr/>
          <p:nvPr/>
        </p:nvSpPr>
        <p:spPr>
          <a:xfrm>
            <a:off x="4816750" y="1100150"/>
            <a:ext cx="2336100" cy="114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70"/>
          <p:cNvSpPr txBox="1"/>
          <p:nvPr/>
        </p:nvSpPr>
        <p:spPr>
          <a:xfrm>
            <a:off x="4816750" y="925475"/>
            <a:ext cx="2753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rgbClr val="000000"/>
                </a:solidFill>
                <a:latin typeface="DM Sans"/>
                <a:ea typeface="DM Sans"/>
                <a:cs typeface="DM Sans"/>
                <a:sym typeface="DM Sans"/>
              </a:rPr>
              <a:t>MODIFICANDO LA LISTA</a:t>
            </a:r>
            <a:endParaRPr b="0" i="0" sz="1400" u="none" cap="none" strike="noStrike">
              <a:solidFill>
                <a:srgbClr val="000000"/>
              </a:solidFill>
              <a:latin typeface="DM Sans"/>
              <a:ea typeface="DM Sans"/>
              <a:cs typeface="DM Sans"/>
              <a:sym typeface="DM Sans"/>
            </a:endParaRPr>
          </a:p>
        </p:txBody>
      </p:sp>
      <p:grpSp>
        <p:nvGrpSpPr>
          <p:cNvPr id="509" name="Google Shape;509;p70"/>
          <p:cNvGrpSpPr/>
          <p:nvPr/>
        </p:nvGrpSpPr>
        <p:grpSpPr>
          <a:xfrm>
            <a:off x="8394894" y="161854"/>
            <a:ext cx="587130" cy="587130"/>
            <a:chOff x="473351" y="619523"/>
            <a:chExt cx="738900" cy="738900"/>
          </a:xfrm>
        </p:grpSpPr>
        <p:sp>
          <p:nvSpPr>
            <p:cNvPr id="510" name="Google Shape;510;p7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1" name="Google Shape;511;p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Enumerate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2"/>
          <p:cNvSpPr/>
          <p:nvPr/>
        </p:nvSpPr>
        <p:spPr>
          <a:xfrm>
            <a:off x="4779113" y="18842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72"/>
          <p:cNvSpPr/>
          <p:nvPr/>
        </p:nvSpPr>
        <p:spPr>
          <a:xfrm>
            <a:off x="6869240" y="188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3" name="Google Shape;523;p72"/>
          <p:cNvCxnSpPr>
            <a:stCxn id="521" idx="6"/>
            <a:endCxn id="522" idx="2"/>
          </p:cNvCxnSpPr>
          <p:nvPr/>
        </p:nvCxnSpPr>
        <p:spPr>
          <a:xfrm>
            <a:off x="5366213" y="2177829"/>
            <a:ext cx="1503000" cy="0"/>
          </a:xfrm>
          <a:prstGeom prst="straightConnector1">
            <a:avLst/>
          </a:prstGeom>
          <a:noFill/>
          <a:ln cap="flat" cmpd="sng" w="9525">
            <a:solidFill>
              <a:srgbClr val="EAFF6A"/>
            </a:solidFill>
            <a:prstDash val="solid"/>
            <a:round/>
            <a:headEnd len="sm" w="sm" type="none"/>
            <a:tailEnd len="sm" w="sm" type="none"/>
          </a:ln>
        </p:spPr>
      </p:cxnSp>
      <p:sp>
        <p:nvSpPr>
          <p:cNvPr id="524" name="Google Shape;524;p72"/>
          <p:cNvSpPr txBox="1"/>
          <p:nvPr/>
        </p:nvSpPr>
        <p:spPr>
          <a:xfrm>
            <a:off x="4018750" y="2744225"/>
            <a:ext cx="2172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El primero de los dos indica la posición de un elemento perteneciente </a:t>
            </a:r>
            <a:r>
              <a:rPr lang="es-419" sz="1350">
                <a:solidFill>
                  <a:schemeClr val="dk1"/>
                </a:solidFill>
                <a:latin typeface="DM Sans"/>
                <a:ea typeface="DM Sans"/>
                <a:cs typeface="DM Sans"/>
                <a:sym typeface="DM Sans"/>
              </a:rPr>
              <a:t>al</a:t>
            </a:r>
            <a:r>
              <a:rPr b="0" i="0" lang="es-419" sz="1350" u="none" cap="none" strike="noStrike">
                <a:solidFill>
                  <a:schemeClr val="dk1"/>
                </a:solidFill>
                <a:latin typeface="DM Sans"/>
                <a:ea typeface="DM Sans"/>
                <a:cs typeface="DM Sans"/>
                <a:sym typeface="DM Sans"/>
              </a:rPr>
              <a:t> objeto iterable, es decir, el índice.</a:t>
            </a:r>
            <a:endParaRPr b="0" i="0" sz="1350" u="none" cap="none" strike="noStrike">
              <a:solidFill>
                <a:srgbClr val="000000"/>
              </a:solidFill>
              <a:latin typeface="DM Sans"/>
              <a:ea typeface="DM Sans"/>
              <a:cs typeface="DM Sans"/>
              <a:sym typeface="DM Sans"/>
            </a:endParaRPr>
          </a:p>
        </p:txBody>
      </p:sp>
      <p:sp>
        <p:nvSpPr>
          <p:cNvPr id="525" name="Google Shape;525;p72"/>
          <p:cNvSpPr txBox="1"/>
          <p:nvPr/>
        </p:nvSpPr>
        <p:spPr>
          <a:xfrm>
            <a:off x="6191675" y="2743475"/>
            <a:ext cx="19602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El segundo, el elemento mismo.</a:t>
            </a:r>
            <a:endParaRPr b="0" i="0" sz="1350" u="none" cap="none" strike="noStrike">
              <a:solidFill>
                <a:srgbClr val="000000"/>
              </a:solidFill>
              <a:latin typeface="DM Sans"/>
              <a:ea typeface="DM Sans"/>
              <a:cs typeface="DM Sans"/>
              <a:sym typeface="DM Sans"/>
            </a:endParaRPr>
          </a:p>
        </p:txBody>
      </p:sp>
      <p:sp>
        <p:nvSpPr>
          <p:cNvPr id="526" name="Google Shape;526;p72"/>
          <p:cNvSpPr txBox="1"/>
          <p:nvPr/>
        </p:nvSpPr>
        <p:spPr>
          <a:xfrm>
            <a:off x="6955688" y="18776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527" name="Google Shape;527;p72"/>
          <p:cNvSpPr txBox="1"/>
          <p:nvPr/>
        </p:nvSpPr>
        <p:spPr>
          <a:xfrm>
            <a:off x="4865525" y="18776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419"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
        <p:nvSpPr>
          <p:cNvPr id="528" name="Google Shape;528;p72"/>
          <p:cNvSpPr txBox="1"/>
          <p:nvPr/>
        </p:nvSpPr>
        <p:spPr>
          <a:xfrm>
            <a:off x="457725" y="690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Enumerate</a:t>
            </a:r>
            <a:endParaRPr b="1" i="0" sz="4000" u="none" cap="none" strike="noStrike">
              <a:solidFill>
                <a:schemeClr val="dk1"/>
              </a:solidFill>
              <a:latin typeface="DM Sans"/>
              <a:ea typeface="DM Sans"/>
              <a:cs typeface="DM Sans"/>
              <a:sym typeface="DM Sans"/>
            </a:endParaRPr>
          </a:p>
        </p:txBody>
      </p:sp>
      <p:sp>
        <p:nvSpPr>
          <p:cNvPr id="529" name="Google Shape;529;p72"/>
          <p:cNvSpPr txBox="1"/>
          <p:nvPr/>
        </p:nvSpPr>
        <p:spPr>
          <a:xfrm>
            <a:off x="457725" y="1602725"/>
            <a:ext cx="3181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br>
              <a:rPr b="0" i="0" lang="es-419" sz="1350" u="none" cap="none" strike="noStrike">
                <a:solidFill>
                  <a:srgbClr val="000000"/>
                </a:solidFill>
                <a:latin typeface="DM Sans"/>
                <a:ea typeface="DM Sans"/>
                <a:cs typeface="DM Sans"/>
                <a:sym typeface="DM Sans"/>
              </a:rPr>
            </a:b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p:txBody>
      </p:sp>
      <p:sp>
        <p:nvSpPr>
          <p:cNvPr id="530" name="Google Shape;530;p72"/>
          <p:cNvSpPr txBox="1"/>
          <p:nvPr/>
        </p:nvSpPr>
        <p:spPr>
          <a:xfrm>
            <a:off x="573000" y="4092425"/>
            <a:ext cx="8302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chemeClr val="dk1"/>
                </a:solidFill>
                <a:latin typeface="DM Sans"/>
                <a:ea typeface="DM Sans"/>
                <a:cs typeface="DM Sans"/>
                <a:sym typeface="DM Sans"/>
              </a:rPr>
              <a:t>👉 Esto se conoce como lectura secuencial de clave y valor, lo vamos a usar en el futuro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3"/>
          <p:cNvSpPr/>
          <p:nvPr/>
        </p:nvSpPr>
        <p:spPr>
          <a:xfrm>
            <a:off x="457713" y="1146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Enumerate</a:t>
            </a:r>
            <a:endParaRPr b="1" i="0" sz="4000" u="none" cap="none" strike="noStrike">
              <a:solidFill>
                <a:schemeClr val="dk1"/>
              </a:solidFill>
              <a:latin typeface="DM Sans"/>
              <a:ea typeface="DM Sans"/>
              <a:cs typeface="DM Sans"/>
              <a:sym typeface="DM Sans"/>
            </a:endParaRPr>
          </a:p>
        </p:txBody>
      </p:sp>
      <p:sp>
        <p:nvSpPr>
          <p:cNvPr id="537" name="Google Shape;537;p73"/>
          <p:cNvSpPr txBox="1"/>
          <p:nvPr/>
        </p:nvSpPr>
        <p:spPr>
          <a:xfrm>
            <a:off x="457725" y="2211625"/>
            <a:ext cx="43824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538" name="Google Shape;538;p73"/>
          <p:cNvPicPr preferRelativeResize="0"/>
          <p:nvPr/>
        </p:nvPicPr>
        <p:blipFill rotWithShape="1">
          <a:blip r:embed="rId3">
            <a:alphaModFix/>
          </a:blip>
          <a:srcRect b="0" l="0" r="0" t="0"/>
          <a:stretch/>
        </p:blipFill>
        <p:spPr>
          <a:xfrm>
            <a:off x="5880575" y="2211625"/>
            <a:ext cx="1575601" cy="15756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4"/>
          <p:cNvSpPr/>
          <p:nvPr/>
        </p:nvSpPr>
        <p:spPr>
          <a:xfrm>
            <a:off x="457713" y="1146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74"/>
          <p:cNvSpPr txBox="1"/>
          <p:nvPr/>
        </p:nvSpPr>
        <p:spPr>
          <a:xfrm>
            <a:off x="6101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Sentencia For</a:t>
            </a:r>
            <a:endParaRPr b="1" i="0" sz="4000" u="none" cap="none" strike="noStrike">
              <a:solidFill>
                <a:schemeClr val="dk1"/>
              </a:solidFill>
              <a:latin typeface="DM Sans"/>
              <a:ea typeface="DM Sans"/>
              <a:cs typeface="DM Sans"/>
              <a:sym typeface="DM Sans"/>
            </a:endParaRPr>
          </a:p>
        </p:txBody>
      </p:sp>
      <p:sp>
        <p:nvSpPr>
          <p:cNvPr id="545" name="Google Shape;545;p74"/>
          <p:cNvSpPr txBox="1"/>
          <p:nvPr/>
        </p:nvSpPr>
        <p:spPr>
          <a:xfrm>
            <a:off x="457725" y="2211625"/>
            <a:ext cx="5153400" cy="205437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Si quisiéramos recorrer un string:</a:t>
            </a:r>
            <a:br>
              <a:rPr b="0" i="0" lang="es-419" sz="1350" u="none" cap="none" strike="noStrike">
                <a:solidFill>
                  <a:srgbClr val="000000"/>
                </a:solidFill>
                <a:latin typeface="DM Sans"/>
                <a:ea typeface="DM Sans"/>
                <a:cs typeface="DM Sans"/>
                <a:sym typeface="DM Sans"/>
              </a:rPr>
            </a:br>
            <a:br>
              <a:rPr b="0" i="0" lang="es-419" sz="1350" u="none" cap="none" strike="noStrike">
                <a:solidFill>
                  <a:srgbClr val="000000"/>
                </a:solidFill>
                <a:latin typeface="DM Sans"/>
                <a:ea typeface="DM Sans"/>
                <a:cs typeface="DM Sans"/>
                <a:sym typeface="DM Sans"/>
              </a:rPr>
            </a:br>
            <a:r>
              <a:rPr b="0" i="0" lang="es-419" sz="1350" u="none" cap="none" strike="noStrike">
                <a:solidFill>
                  <a:srgbClr val="000000"/>
                </a:solidFill>
                <a:latin typeface="DM Sans"/>
                <a:ea typeface="DM Sans"/>
                <a:cs typeface="DM Sans"/>
                <a:sym typeface="DM Sans"/>
              </a:rPr>
              <a:t>texto = 'Hola Mundo, estoy usando for en Python'</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for letra in texto:</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print(letra)</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texto2 = ''</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for letra in texto:</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texto2 = letra * 2</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print(texto2)</a:t>
            </a:r>
            <a:endParaRPr b="0" i="0" sz="1350" u="none" cap="none" strike="noStrike">
              <a:solidFill>
                <a:srgbClr val="000000"/>
              </a:solidFill>
              <a:latin typeface="DM Sans"/>
              <a:ea typeface="DM Sans"/>
              <a:cs typeface="DM Sans"/>
              <a:sym typeface="DM Sans"/>
            </a:endParaRPr>
          </a:p>
        </p:txBody>
      </p:sp>
      <p:pic>
        <p:nvPicPr>
          <p:cNvPr id="546" name="Google Shape;546;p74"/>
          <p:cNvPicPr preferRelativeResize="0"/>
          <p:nvPr/>
        </p:nvPicPr>
        <p:blipFill rotWithShape="1">
          <a:blip r:embed="rId3">
            <a:alphaModFix/>
          </a:blip>
          <a:srcRect b="0" l="0" r="0" t="0"/>
          <a:stretch/>
        </p:blipFill>
        <p:spPr>
          <a:xfrm>
            <a:off x="5880575" y="2211625"/>
            <a:ext cx="1575601" cy="1575601"/>
          </a:xfrm>
          <a:prstGeom prst="rect">
            <a:avLst/>
          </a:prstGeom>
          <a:noFill/>
          <a:ln>
            <a:noFill/>
          </a:ln>
        </p:spPr>
      </p:pic>
      <p:grpSp>
        <p:nvGrpSpPr>
          <p:cNvPr id="547" name="Google Shape;547;p74"/>
          <p:cNvGrpSpPr/>
          <p:nvPr/>
        </p:nvGrpSpPr>
        <p:grpSpPr>
          <a:xfrm>
            <a:off x="8394894" y="161854"/>
            <a:ext cx="587130" cy="587130"/>
            <a:chOff x="473351" y="619523"/>
            <a:chExt cx="738900" cy="738900"/>
          </a:xfrm>
        </p:grpSpPr>
        <p:sp>
          <p:nvSpPr>
            <p:cNvPr id="548" name="Google Shape;548;p7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9" name="Google Shape;549;p74"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Range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6"/>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¿Qué es?</a:t>
            </a:r>
            <a:endParaRPr b="1" i="0" sz="4000" u="none" cap="none" strike="noStrike">
              <a:solidFill>
                <a:srgbClr val="83AEFB"/>
              </a:solidFill>
              <a:latin typeface="DM Sans"/>
              <a:ea typeface="DM Sans"/>
              <a:cs typeface="DM Sans"/>
              <a:sym typeface="DM Sans"/>
            </a:endParaRPr>
          </a:p>
        </p:txBody>
      </p:sp>
      <p:sp>
        <p:nvSpPr>
          <p:cNvPr id="560" name="Google Shape;560;p76"/>
          <p:cNvSpPr txBox="1"/>
          <p:nvPr/>
        </p:nvSpPr>
        <p:spPr>
          <a:xfrm>
            <a:off x="541925" y="2212975"/>
            <a:ext cx="4740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Como vimos, el for en python necesita una colección de datos para poder utilizarlo, en otros lenguajes necesitamos solamente un número para indicar las iteraciones a cumplir.</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Para simular estos casos Python nos provee de una función denominada range() (rango) el cual representa una colección de números inmutables.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sp>
        <p:nvSpPr>
          <p:cNvPr id="561" name="Google Shape;561;p76"/>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pic>
        <p:nvPicPr>
          <p:cNvPr id="562" name="Google Shape;562;p76"/>
          <p:cNvPicPr preferRelativeResize="0"/>
          <p:nvPr/>
        </p:nvPicPr>
        <p:blipFill rotWithShape="1">
          <a:blip r:embed="rId3">
            <a:alphaModFix/>
          </a:blip>
          <a:srcRect b="0" l="0" r="0" t="0"/>
          <a:stretch/>
        </p:blipFill>
        <p:spPr>
          <a:xfrm>
            <a:off x="5781025" y="2318800"/>
            <a:ext cx="1687800" cy="1687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7"/>
          <p:cNvSpPr/>
          <p:nvPr/>
        </p:nvSpPr>
        <p:spPr>
          <a:xfrm>
            <a:off x="5915275" y="2136275"/>
            <a:ext cx="1950900" cy="571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77"/>
          <p:cNvSpPr txBox="1"/>
          <p:nvPr/>
        </p:nvSpPr>
        <p:spPr>
          <a:xfrm>
            <a:off x="5742025" y="1578275"/>
            <a:ext cx="2297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7000"/>
              <a:buFont typeface="Arial"/>
              <a:buNone/>
            </a:pPr>
            <a:r>
              <a:rPr b="1" i="0" lang="es-419" sz="7000" u="none" cap="none" strike="noStrike">
                <a:solidFill>
                  <a:srgbClr val="222222"/>
                </a:solidFill>
                <a:latin typeface="DM Sans"/>
                <a:ea typeface="DM Sans"/>
                <a:cs typeface="DM Sans"/>
                <a:sym typeface="DM Sans"/>
              </a:rPr>
              <a:t>3</a:t>
            </a:r>
            <a:endParaRPr b="1" i="0" sz="4000" u="none" cap="none" strike="noStrike">
              <a:solidFill>
                <a:srgbClr val="222222"/>
              </a:solidFill>
              <a:latin typeface="DM Sans"/>
              <a:ea typeface="DM Sans"/>
              <a:cs typeface="DM Sans"/>
              <a:sym typeface="DM Sans"/>
            </a:endParaRPr>
          </a:p>
        </p:txBody>
      </p:sp>
      <p:sp>
        <p:nvSpPr>
          <p:cNvPr id="569" name="Google Shape;569;p77"/>
          <p:cNvSpPr/>
          <p:nvPr/>
        </p:nvSpPr>
        <p:spPr>
          <a:xfrm>
            <a:off x="3367950" y="2136275"/>
            <a:ext cx="1950900" cy="571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7"/>
          <p:cNvSpPr txBox="1"/>
          <p:nvPr/>
        </p:nvSpPr>
        <p:spPr>
          <a:xfrm>
            <a:off x="3367950" y="1578275"/>
            <a:ext cx="19509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7000"/>
              <a:buFont typeface="Arial"/>
              <a:buNone/>
            </a:pPr>
            <a:r>
              <a:rPr b="1" i="0" lang="es-419" sz="7000" u="none" cap="none" strike="noStrike">
                <a:solidFill>
                  <a:srgbClr val="222222"/>
                </a:solidFill>
                <a:latin typeface="DM Sans"/>
                <a:ea typeface="DM Sans"/>
                <a:cs typeface="DM Sans"/>
                <a:sym typeface="DM Sans"/>
              </a:rPr>
              <a:t>2</a:t>
            </a:r>
            <a:endParaRPr b="1" i="0" sz="4000" u="none" cap="none" strike="noStrike">
              <a:solidFill>
                <a:srgbClr val="222222"/>
              </a:solidFill>
              <a:latin typeface="DM Sans"/>
              <a:ea typeface="DM Sans"/>
              <a:cs typeface="DM Sans"/>
              <a:sym typeface="DM Sans"/>
            </a:endParaRPr>
          </a:p>
        </p:txBody>
      </p:sp>
      <p:sp>
        <p:nvSpPr>
          <p:cNvPr id="571" name="Google Shape;571;p77"/>
          <p:cNvSpPr/>
          <p:nvPr/>
        </p:nvSpPr>
        <p:spPr>
          <a:xfrm>
            <a:off x="820625" y="2136175"/>
            <a:ext cx="1950900" cy="571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77"/>
          <p:cNvSpPr txBox="1"/>
          <p:nvPr/>
        </p:nvSpPr>
        <p:spPr>
          <a:xfrm>
            <a:off x="820625" y="1675275"/>
            <a:ext cx="19509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7000"/>
              <a:buFont typeface="Arial"/>
              <a:buNone/>
            </a:pPr>
            <a:r>
              <a:rPr b="1" i="0" lang="es-419" sz="7000" u="none" cap="none" strike="noStrike">
                <a:solidFill>
                  <a:srgbClr val="222222"/>
                </a:solidFill>
                <a:latin typeface="DM Sans"/>
                <a:ea typeface="DM Sans"/>
                <a:cs typeface="DM Sans"/>
                <a:sym typeface="DM Sans"/>
              </a:rPr>
              <a:t>1</a:t>
            </a:r>
            <a:endParaRPr b="1" i="0" sz="4000" u="none" cap="none" strike="noStrike">
              <a:solidFill>
                <a:srgbClr val="222222"/>
              </a:solidFill>
              <a:latin typeface="DM Sans"/>
              <a:ea typeface="DM Sans"/>
              <a:cs typeface="DM Sans"/>
              <a:sym typeface="DM Sans"/>
            </a:endParaRPr>
          </a:p>
        </p:txBody>
      </p:sp>
      <p:sp>
        <p:nvSpPr>
          <p:cNvPr id="573" name="Google Shape;573;p77"/>
          <p:cNvSpPr txBox="1"/>
          <p:nvPr/>
        </p:nvSpPr>
        <p:spPr>
          <a:xfrm>
            <a:off x="501450" y="57295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Constructores para crear objetos Range</a:t>
            </a:r>
            <a:endParaRPr b="1" i="0" sz="4000" u="none" cap="none" strike="noStrike">
              <a:solidFill>
                <a:schemeClr val="dk1"/>
              </a:solidFill>
              <a:latin typeface="DM Sans"/>
              <a:ea typeface="DM Sans"/>
              <a:cs typeface="DM Sans"/>
              <a:sym typeface="DM Sans"/>
            </a:endParaRPr>
          </a:p>
        </p:txBody>
      </p:sp>
      <p:sp>
        <p:nvSpPr>
          <p:cNvPr id="574" name="Google Shape;574;p77"/>
          <p:cNvSpPr txBox="1"/>
          <p:nvPr/>
        </p:nvSpPr>
        <p:spPr>
          <a:xfrm>
            <a:off x="633725" y="2673400"/>
            <a:ext cx="24771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range(fin): Crea una secuencia numérica que va desde 0 hasta fin - 1.</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a. </a:t>
            </a:r>
            <a:r>
              <a:rPr b="0" i="0" lang="es-419" sz="1350" u="none" cap="none" strike="noStrike">
                <a:solidFill>
                  <a:schemeClr val="dk1"/>
                </a:solidFill>
                <a:latin typeface="DM Sans"/>
                <a:ea typeface="DM Sans"/>
                <a:cs typeface="DM Sans"/>
                <a:sym typeface="DM Sans"/>
              </a:rPr>
              <a:t>for numero in range(10)</a:t>
            </a:r>
            <a:endParaRPr b="0"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575" name="Google Shape;575;p77"/>
          <p:cNvSpPr txBox="1"/>
          <p:nvPr/>
        </p:nvSpPr>
        <p:spPr>
          <a:xfrm>
            <a:off x="3173850" y="2694300"/>
            <a:ext cx="24771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range(inicio, fin): Crea una secuencia numérica que va desde inicio hasta fin - 1.</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a. </a:t>
            </a:r>
            <a:r>
              <a:rPr b="0" i="0" lang="es-419" sz="1350" u="none" cap="none" strike="noStrike">
                <a:solidFill>
                  <a:schemeClr val="dk1"/>
                </a:solidFill>
                <a:latin typeface="DM Sans"/>
                <a:ea typeface="DM Sans"/>
                <a:cs typeface="DM Sans"/>
                <a:sym typeface="DM Sans"/>
              </a:rPr>
              <a:t>for numero in range(5, 10)</a:t>
            </a:r>
            <a:endParaRPr b="0" i="0" sz="1350" u="none" cap="none" strike="noStrike">
              <a:solidFill>
                <a:schemeClr val="dk1"/>
              </a:solidFill>
              <a:latin typeface="DM Sans"/>
              <a:ea typeface="DM Sans"/>
              <a:cs typeface="DM Sans"/>
              <a:sym typeface="DM Sans"/>
            </a:endParaRPr>
          </a:p>
        </p:txBody>
      </p:sp>
      <p:sp>
        <p:nvSpPr>
          <p:cNvPr id="576" name="Google Shape;576;p77"/>
          <p:cNvSpPr txBox="1"/>
          <p:nvPr/>
        </p:nvSpPr>
        <p:spPr>
          <a:xfrm>
            <a:off x="5727150" y="2694300"/>
            <a:ext cx="2955600" cy="182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range(inicio, fin, [paso]): Crea una secuencia numérica que va desde inicio hasta fin - 1. Si además se indica el parámetro paso, la secuencia genera los números de paso en paso.</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i="0" lang="es-419" sz="1350" u="none" cap="none" strike="noStrike">
                <a:solidFill>
                  <a:schemeClr val="dk1"/>
                </a:solidFill>
                <a:latin typeface="DM Sans"/>
                <a:ea typeface="DM Sans"/>
                <a:cs typeface="DM Sans"/>
                <a:sym typeface="DM Sans"/>
              </a:rPr>
              <a:t>a. </a:t>
            </a:r>
            <a:r>
              <a:rPr b="0" i="0" lang="es-419" sz="1350" u="none" cap="none" strike="noStrike">
                <a:solidFill>
                  <a:schemeClr val="dk1"/>
                </a:solidFill>
                <a:latin typeface="DM Sans"/>
                <a:ea typeface="DM Sans"/>
                <a:cs typeface="DM Sans"/>
                <a:sym typeface="DM Sans"/>
              </a:rPr>
              <a:t>for numero in range(0, 20, 2)</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8"/>
          <p:cNvSpPr/>
          <p:nvPr/>
        </p:nvSpPr>
        <p:spPr>
          <a:xfrm>
            <a:off x="2149600" y="1823575"/>
            <a:ext cx="22950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8"/>
          <p:cNvSpPr txBox="1"/>
          <p:nvPr/>
        </p:nvSpPr>
        <p:spPr>
          <a:xfrm>
            <a:off x="1337725" y="1787900"/>
            <a:ext cx="31614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&gt;&gt;&gt; range(0,10)</a:t>
            </a:r>
            <a:endParaRPr b="1" i="0" sz="1400" u="none" cap="none" strike="noStrike">
              <a:solidFill>
                <a:srgbClr val="000000"/>
              </a:solidFill>
              <a:latin typeface="DM Sans"/>
              <a:ea typeface="DM Sans"/>
              <a:cs typeface="DM Sans"/>
              <a:sym typeface="DM Sans"/>
            </a:endParaRPr>
          </a:p>
        </p:txBody>
      </p:sp>
      <p:sp>
        <p:nvSpPr>
          <p:cNvPr id="583" name="Google Shape;583;p78"/>
          <p:cNvSpPr txBox="1"/>
          <p:nvPr/>
        </p:nvSpPr>
        <p:spPr>
          <a:xfrm>
            <a:off x="1337729" y="2284050"/>
            <a:ext cx="3117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rgbClr val="000000"/>
                </a:solidFill>
                <a:latin typeface="DM Sans"/>
                <a:ea typeface="DM Sans"/>
                <a:cs typeface="DM Sans"/>
                <a:sym typeface="DM Sans"/>
              </a:rPr>
              <a:t>Parece ser exactamente una lista que va de 0 a 10, pero range interpreta el inicio y fin en tiempo de ejecución y eso le da ventaja contra la lista.</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419" sz="1200" u="none" cap="none" strike="noStrike">
                <a:solidFill>
                  <a:srgbClr val="000000"/>
                </a:solidFill>
                <a:latin typeface="DM Sans"/>
                <a:ea typeface="DM Sans"/>
                <a:cs typeface="DM Sans"/>
                <a:sym typeface="DM Sans"/>
              </a:rPr>
              <a:t>Si tuviéramos una lista de 0 a 10000 estaría ocupando muchísimo espacio en memoria.</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584" name="Google Shape;584;p78"/>
          <p:cNvSpPr/>
          <p:nvPr/>
        </p:nvSpPr>
        <p:spPr>
          <a:xfrm>
            <a:off x="4638765" y="1823575"/>
            <a:ext cx="23958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78"/>
          <p:cNvSpPr txBox="1"/>
          <p:nvPr/>
        </p:nvSpPr>
        <p:spPr>
          <a:xfrm>
            <a:off x="4581425" y="1787900"/>
            <a:ext cx="33804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&gt;&gt;&gt; range(0,10000)</a:t>
            </a:r>
            <a:endParaRPr b="1" i="0" sz="1400" u="none" cap="none" strike="noStrike">
              <a:solidFill>
                <a:srgbClr val="000000"/>
              </a:solidFill>
              <a:latin typeface="DM Sans"/>
              <a:ea typeface="DM Sans"/>
              <a:cs typeface="DM Sans"/>
              <a:sym typeface="DM Sans"/>
            </a:endParaRPr>
          </a:p>
        </p:txBody>
      </p:sp>
      <p:sp>
        <p:nvSpPr>
          <p:cNvPr id="586" name="Google Shape;586;p78"/>
          <p:cNvSpPr txBox="1"/>
          <p:nvPr/>
        </p:nvSpPr>
        <p:spPr>
          <a:xfrm>
            <a:off x="4700286" y="2284050"/>
            <a:ext cx="32547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Ahora, si hiciéramos range(0,10000), range interpreta esto en tiempo de ejecución, es decir cuando se ejecuta el 0 se crea el 0 cuando se ejecuta el 1 se crea el 1 y se elimina el 0 y así continuamente, y esto no ocupa memoria.</a:t>
            </a:r>
            <a:endParaRPr b="0" i="0" sz="1200" u="none" cap="none" strike="noStrike">
              <a:solidFill>
                <a:srgbClr val="000000"/>
              </a:solidFill>
              <a:latin typeface="DM Sans"/>
              <a:ea typeface="DM Sans"/>
              <a:cs typeface="DM Sans"/>
              <a:sym typeface="DM Sans"/>
            </a:endParaRPr>
          </a:p>
        </p:txBody>
      </p:sp>
      <p:sp>
        <p:nvSpPr>
          <p:cNvPr id="587" name="Google Shape;587;p78"/>
          <p:cNvSpPr/>
          <p:nvPr/>
        </p:nvSpPr>
        <p:spPr>
          <a:xfrm>
            <a:off x="588525" y="686550"/>
            <a:ext cx="1446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78"/>
          <p:cNvSpPr txBox="1"/>
          <p:nvPr/>
        </p:nvSpPr>
        <p:spPr>
          <a:xfrm>
            <a:off x="588525" y="484650"/>
            <a:ext cx="1698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rgbClr val="000000"/>
                </a:solidFill>
                <a:latin typeface="DM Sans"/>
                <a:ea typeface="DM Sans"/>
                <a:cs typeface="DM Sans"/>
                <a:sym typeface="DM Sans"/>
              </a:rPr>
              <a:t>VENTAJAS</a:t>
            </a:r>
            <a:endParaRPr b="0" i="0" sz="1400" u="none" cap="none" strike="noStrike">
              <a:solidFill>
                <a:srgbClr val="000000"/>
              </a:solidFill>
              <a:latin typeface="DM Sans"/>
              <a:ea typeface="DM Sans"/>
              <a:cs typeface="DM Sans"/>
              <a:sym typeface="DM Sans"/>
            </a:endParaRPr>
          </a:p>
        </p:txBody>
      </p:sp>
      <p:grpSp>
        <p:nvGrpSpPr>
          <p:cNvPr id="589" name="Google Shape;589;p78"/>
          <p:cNvGrpSpPr/>
          <p:nvPr/>
        </p:nvGrpSpPr>
        <p:grpSpPr>
          <a:xfrm>
            <a:off x="8394894" y="161854"/>
            <a:ext cx="587130" cy="587130"/>
            <a:chOff x="473351" y="619523"/>
            <a:chExt cx="738900" cy="738900"/>
          </a:xfrm>
        </p:grpSpPr>
        <p:sp>
          <p:nvSpPr>
            <p:cNvPr id="590" name="Google Shape;590;p7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p7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80" name="Google Shape;180;p3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4"/>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419"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82" name="Google Shape;182;p34"/>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83" name="Google Shape;183;p34"/>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9"/>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For-else</a:t>
            </a:r>
            <a:endParaRPr b="1" i="0" sz="4000" u="none" cap="none" strike="noStrike">
              <a:solidFill>
                <a:srgbClr val="83AEFB"/>
              </a:solidFill>
              <a:latin typeface="DM Sans"/>
              <a:ea typeface="DM Sans"/>
              <a:cs typeface="DM Sans"/>
              <a:sym typeface="DM Sans"/>
            </a:endParaRPr>
          </a:p>
        </p:txBody>
      </p:sp>
      <p:sp>
        <p:nvSpPr>
          <p:cNvPr id="597" name="Google Shape;597;p79"/>
          <p:cNvSpPr txBox="1"/>
          <p:nvPr/>
        </p:nvSpPr>
        <p:spPr>
          <a:xfrm>
            <a:off x="541925" y="2212975"/>
            <a:ext cx="4740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Igual que en la sentencia while podemos usar un else al final de la iteración.</a:t>
            </a:r>
            <a:br>
              <a:rPr b="0" i="0" lang="es-419"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for numero in range(10):</a:t>
            </a:r>
            <a:endParaRPr b="1"/>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    print('Numero vale',numero)</a:t>
            </a:r>
            <a:endParaRPr b="1"/>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else:</a:t>
            </a:r>
            <a:endParaRPr b="1"/>
          </a:p>
          <a:p>
            <a:pPr indent="0" lvl="0" marL="0" marR="0" rtl="0" algn="l">
              <a:lnSpc>
                <a:spcPct val="100000"/>
              </a:lnSpc>
              <a:spcBef>
                <a:spcPts val="0"/>
              </a:spcBef>
              <a:spcAft>
                <a:spcPts val="0"/>
              </a:spcAft>
              <a:buClr>
                <a:schemeClr val="dk1"/>
              </a:buClr>
              <a:buSzPts val="1100"/>
              <a:buFont typeface="Arial"/>
              <a:buNone/>
            </a:pPr>
            <a:r>
              <a:rPr b="1" i="0" lang="es-419" sz="1350" u="none" cap="none" strike="noStrike">
                <a:solidFill>
                  <a:srgbClr val="000000"/>
                </a:solidFill>
                <a:latin typeface="DM Sans"/>
                <a:ea typeface="DM Sans"/>
                <a:cs typeface="DM Sans"/>
                <a:sym typeface="DM Sans"/>
              </a:rPr>
              <a:t>    print("Se terminó de iterar y numero vale: ", numero)</a:t>
            </a:r>
            <a:endParaRPr b="1" i="0" sz="1350" u="none" cap="none" strike="noStrike">
              <a:solidFill>
                <a:srgbClr val="000000"/>
              </a:solidFill>
              <a:latin typeface="DM Sans"/>
              <a:ea typeface="DM Sans"/>
              <a:cs typeface="DM Sans"/>
              <a:sym typeface="DM Sans"/>
            </a:endParaRPr>
          </a:p>
        </p:txBody>
      </p:sp>
      <p:sp>
        <p:nvSpPr>
          <p:cNvPr id="598" name="Google Shape;598;p79"/>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For-break-continue-pass</a:t>
            </a:r>
            <a:endParaRPr b="1" i="0" sz="4000" u="none" cap="none" strike="noStrike">
              <a:solidFill>
                <a:srgbClr val="83AEFB"/>
              </a:solidFill>
              <a:latin typeface="DM Sans"/>
              <a:ea typeface="DM Sans"/>
              <a:cs typeface="DM Sans"/>
              <a:sym typeface="DM Sans"/>
            </a:endParaRPr>
          </a:p>
        </p:txBody>
      </p:sp>
      <p:sp>
        <p:nvSpPr>
          <p:cNvPr id="604" name="Google Shape;604;p80"/>
          <p:cNvSpPr txBox="1"/>
          <p:nvPr/>
        </p:nvSpPr>
        <p:spPr>
          <a:xfrm>
            <a:off x="473350" y="1755775"/>
            <a:ext cx="3722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Igual que en la sentencia while podemos usar también las instrucciones break continue y pass.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05" name="Google Shape;605;p80"/>
          <p:cNvSpPr txBox="1"/>
          <p:nvPr/>
        </p:nvSpPr>
        <p:spPr>
          <a:xfrm>
            <a:off x="4713825" y="1755775"/>
            <a:ext cx="3576300" cy="184662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for numero in range(10):</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if numero == 2:</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continue</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elif numero == 8:</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break</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else:</a:t>
            </a:r>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print("Se terminó de iterar y numero vale: ", numero)</a:t>
            </a:r>
            <a:endParaRPr b="0" i="0" sz="1350" u="none" cap="none" strike="noStrike">
              <a:solidFill>
                <a:srgbClr val="000000"/>
              </a:solidFill>
              <a:latin typeface="DM Sans"/>
              <a:ea typeface="DM Sans"/>
              <a:cs typeface="DM Sans"/>
              <a:sym typeface="DM Sans"/>
            </a:endParaRPr>
          </a:p>
        </p:txBody>
      </p:sp>
      <p:grpSp>
        <p:nvGrpSpPr>
          <p:cNvPr id="606" name="Google Shape;606;p80"/>
          <p:cNvGrpSpPr/>
          <p:nvPr/>
        </p:nvGrpSpPr>
        <p:grpSpPr>
          <a:xfrm>
            <a:off x="8394894" y="161854"/>
            <a:ext cx="587130" cy="587130"/>
            <a:chOff x="473351" y="619523"/>
            <a:chExt cx="738900" cy="738900"/>
          </a:xfrm>
        </p:grpSpPr>
        <p:sp>
          <p:nvSpPr>
            <p:cNvPr id="607" name="Google Shape;607;p8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8" name="Google Shape;608;p8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614" name="Google Shape;614;p8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1"/>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419"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616" name="Google Shape;616;p81"/>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617" name="Google Shape;617;p81"/>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82"/>
          <p:cNvGrpSpPr/>
          <p:nvPr/>
        </p:nvGrpSpPr>
        <p:grpSpPr>
          <a:xfrm>
            <a:off x="4202556" y="994173"/>
            <a:ext cx="738900" cy="738900"/>
            <a:chOff x="974706" y="2467173"/>
            <a:chExt cx="738900" cy="738900"/>
          </a:xfrm>
        </p:grpSpPr>
        <p:sp>
          <p:nvSpPr>
            <p:cNvPr id="623" name="Google Shape;623;p8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4" name="Google Shape;624;p8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25" name="Google Shape;625;p8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Canción - Me Gusta</a:t>
            </a:r>
            <a:endParaRPr b="1" i="0" sz="4000" u="none" cap="none" strike="noStrike">
              <a:solidFill>
                <a:schemeClr val="dk1"/>
              </a:solidFill>
              <a:highlight>
                <a:srgbClr val="EAFF6A"/>
              </a:highlight>
              <a:latin typeface="DM Sans"/>
              <a:ea typeface="DM Sans"/>
              <a:cs typeface="DM Sans"/>
              <a:sym typeface="DM Sans"/>
            </a:endParaRPr>
          </a:p>
        </p:txBody>
      </p:sp>
      <p:sp>
        <p:nvSpPr>
          <p:cNvPr id="626" name="Google Shape;626;p82"/>
          <p:cNvSpPr txBox="1"/>
          <p:nvPr/>
        </p:nvSpPr>
        <p:spPr>
          <a:xfrm>
            <a:off x="987300" y="2947538"/>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Trabajaremos con el </a:t>
            </a:r>
            <a:r>
              <a:rPr b="0" i="0" lang="es-419" sz="2000" u="sng" cap="none" strike="noStrike">
                <a:solidFill>
                  <a:srgbClr val="83AEFB"/>
                </a:solidFill>
                <a:latin typeface="DM Sans"/>
                <a:ea typeface="DM Sans"/>
                <a:cs typeface="DM Sans"/>
                <a:sym typeface="DM Sans"/>
                <a:hlinkClick r:id="rId4">
                  <a:extLst>
                    <a:ext uri="{A12FA001-AC4F-418D-AE19-62706E023703}">
                      <ahyp:hlinkClr val="tx"/>
                    </a:ext>
                  </a:extLst>
                </a:hlinkClick>
              </a:rPr>
              <a:t>notebook</a:t>
            </a:r>
            <a:r>
              <a:rPr b="0" i="0" lang="es-419" sz="2000" u="sng" cap="none" strike="noStrike">
                <a:solidFill>
                  <a:schemeClr val="hlink"/>
                </a:solidFill>
                <a:latin typeface="DM Sans"/>
                <a:ea typeface="DM Sans"/>
                <a:cs typeface="DM Sans"/>
                <a:sym typeface="DM Sans"/>
                <a:hlinkClick r:id="rId5"/>
              </a:rPr>
              <a:t> </a:t>
            </a:r>
            <a:r>
              <a:rPr b="0" i="0" lang="es-419" sz="2000" u="none" cap="none" strike="noStrike">
                <a:solidFill>
                  <a:srgbClr val="999999"/>
                </a:solidFill>
                <a:latin typeface="DM Sans"/>
                <a:ea typeface="DM Sans"/>
                <a:cs typeface="DM Sans"/>
                <a:sym typeface="DM Sans"/>
              </a:rPr>
              <a:t>de la sección específicamente sobre los ejemplos previstos sobre </a:t>
            </a:r>
            <a:endParaRPr/>
          </a:p>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Bucles For</a:t>
            </a:r>
            <a:endParaRPr b="0" i="0" sz="2000" u="none" cap="none" strike="noStrike">
              <a:solidFill>
                <a:srgbClr val="999999"/>
              </a:solidFill>
              <a:latin typeface="DM Sans"/>
              <a:ea typeface="DM Sans"/>
              <a:cs typeface="DM Sans"/>
              <a:sym typeface="DM Sans"/>
            </a:endParaRPr>
          </a:p>
        </p:txBody>
      </p:sp>
      <p:sp>
        <p:nvSpPr>
          <p:cNvPr id="627" name="Google Shape;627;p82"/>
          <p:cNvSpPr txBox="1"/>
          <p:nvPr/>
        </p:nvSpPr>
        <p:spPr>
          <a:xfrm>
            <a:off x="987300" y="407996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83"/>
          <p:cNvGrpSpPr/>
          <p:nvPr/>
        </p:nvGrpSpPr>
        <p:grpSpPr>
          <a:xfrm>
            <a:off x="501450" y="209217"/>
            <a:ext cx="431074" cy="431074"/>
            <a:chOff x="974706" y="2467173"/>
            <a:chExt cx="738900" cy="738900"/>
          </a:xfrm>
        </p:grpSpPr>
        <p:sp>
          <p:nvSpPr>
            <p:cNvPr id="633" name="Google Shape;633;p8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4" name="Google Shape;634;p8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35" name="Google Shape;635;p83"/>
          <p:cNvSpPr txBox="1"/>
          <p:nvPr/>
        </p:nvSpPr>
        <p:spPr>
          <a:xfrm>
            <a:off x="387150" y="712594"/>
            <a:ext cx="8261550" cy="738633"/>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Canción - Me gusta</a:t>
            </a:r>
            <a:endParaRPr b="1" i="0" sz="4000" u="none" cap="none" strike="noStrike">
              <a:solidFill>
                <a:schemeClr val="dk1"/>
              </a:solidFill>
              <a:latin typeface="DM Sans"/>
              <a:ea typeface="DM Sans"/>
              <a:cs typeface="DM Sans"/>
              <a:sym typeface="DM Sans"/>
            </a:endParaRPr>
          </a:p>
        </p:txBody>
      </p:sp>
      <p:pic>
        <p:nvPicPr>
          <p:cNvPr id="636" name="Google Shape;636;p8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37" name="Google Shape;637;p83"/>
          <p:cNvSpPr txBox="1"/>
          <p:nvPr/>
        </p:nvSpPr>
        <p:spPr>
          <a:xfrm>
            <a:off x="495300" y="1451227"/>
            <a:ext cx="8226900" cy="3301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Escribir la letra de la canción </a:t>
            </a:r>
            <a:r>
              <a:rPr b="0" i="1" lang="es-419" sz="1350" u="none" cap="none" strike="noStrike">
                <a:solidFill>
                  <a:srgbClr val="000000"/>
                </a:solidFill>
                <a:latin typeface="DM Sans"/>
                <a:ea typeface="DM Sans"/>
                <a:cs typeface="DM Sans"/>
                <a:sym typeface="DM Sans"/>
              </a:rPr>
              <a:t>Me gusta </a:t>
            </a:r>
            <a:r>
              <a:rPr b="0" i="0" lang="es-419" sz="1350" u="none" cap="none" strike="noStrike">
                <a:solidFill>
                  <a:srgbClr val="000000"/>
                </a:solidFill>
                <a:latin typeface="DM Sans"/>
                <a:ea typeface="DM Sans"/>
                <a:cs typeface="DM Sans"/>
                <a:sym typeface="DM Sans"/>
              </a:rPr>
              <a:t>de Manu Chao, utilizando la sentencia de iteración for: </a:t>
            </a:r>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 </a:t>
            </a:r>
            <a:r>
              <a:rPr b="0" i="0" lang="es-419" sz="1350" u="sng" cap="none" strike="noStrike">
                <a:solidFill>
                  <a:schemeClr val="hlink"/>
                </a:solidFill>
                <a:latin typeface="DM Sans"/>
                <a:ea typeface="DM Sans"/>
                <a:cs typeface="DM Sans"/>
                <a:sym typeface="DM Sans"/>
                <a:hlinkClick r:id="rId5"/>
              </a:rPr>
              <a:t>https://www.letras.com/manu-chao/7352/</a:t>
            </a:r>
            <a:endParaRPr/>
          </a:p>
          <a:p>
            <a:pPr indent="0" lvl="0" marL="0" marR="0" rtl="0" algn="just">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1" lang="es-419" sz="1350" u="none" cap="none" strike="noStrike">
                <a:solidFill>
                  <a:srgbClr val="000000"/>
                </a:solidFill>
                <a:latin typeface="DM Sans"/>
                <a:ea typeface="DM Sans"/>
                <a:cs typeface="DM Sans"/>
                <a:sym typeface="DM Sans"/>
              </a:rPr>
              <a:t>Importante: </a:t>
            </a:r>
            <a:r>
              <a:rPr b="0" i="0" lang="es-419" sz="1350" u="none" cap="none" strike="noStrike">
                <a:solidFill>
                  <a:srgbClr val="000000"/>
                </a:solidFill>
                <a:latin typeface="DM Sans"/>
                <a:ea typeface="DM Sans"/>
                <a:cs typeface="DM Sans"/>
                <a:sym typeface="DM Sans"/>
              </a:rPr>
              <a:t>Deberán crear también una lista con los párrafos de la canción para poder imprimirlos correctamente por pantalla.</a:t>
            </a:r>
            <a:endParaRPr/>
          </a:p>
          <a:p>
            <a:pPr indent="0" lvl="0" marL="0" marR="0" rtl="0" algn="just">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Ejemplo: </a:t>
            </a:r>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Me gustan los aviones, me gustas tú</a:t>
            </a:r>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Me gusta viajar, me gustas tú</a:t>
            </a:r>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Me gusta la mañana, me gustas tú</a:t>
            </a:r>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Me gusta el viento, me gustas tú</a:t>
            </a:r>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Me gusta soñar, me gustas tú</a:t>
            </a:r>
            <a:endParaRPr/>
          </a:p>
          <a:p>
            <a:pPr indent="0" lvl="0" marL="0" marR="0" rtl="0" algn="just">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Me gusta la mar, me gustas tú</a:t>
            </a:r>
            <a:endParaRPr b="0" i="0" sz="1350" u="none" cap="none" strike="noStrike">
              <a:solidFill>
                <a:srgbClr val="000000"/>
              </a:solidFill>
              <a:latin typeface="DM Sans"/>
              <a:ea typeface="DM Sans"/>
              <a:cs typeface="DM Sans"/>
              <a:sym typeface="DM Sans"/>
            </a:endParaRPr>
          </a:p>
        </p:txBody>
      </p:sp>
      <p:sp>
        <p:nvSpPr>
          <p:cNvPr id="638" name="Google Shape;638;p83"/>
          <p:cNvSpPr txBox="1"/>
          <p:nvPr/>
        </p:nvSpPr>
        <p:spPr>
          <a:xfrm>
            <a:off x="974653" y="20919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4"/>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644" name="Google Shape;644;p84"/>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DM Sans"/>
                <a:ea typeface="DM Sans"/>
                <a:cs typeface="DM Sans"/>
                <a:sym typeface="DM Sans"/>
              </a:rPr>
              <a:t>¡No dejes para mañana lo que puedes practicar hoy! Te invitamos a revisar la </a:t>
            </a:r>
            <a:r>
              <a:rPr b="1" lang="es-419" sz="2000" u="sng">
                <a:solidFill>
                  <a:schemeClr val="hlink"/>
                </a:solidFill>
                <a:latin typeface="DM Sans"/>
                <a:ea typeface="DM Sans"/>
                <a:cs typeface="DM Sans"/>
                <a:sym typeface="DM Sans"/>
                <a:hlinkClick r:id="rId3"/>
              </a:rPr>
              <a:t>Guía de Ejercicios Complementarios</a:t>
            </a:r>
            <a:r>
              <a:rPr lang="es-419" sz="2000">
                <a:solidFill>
                  <a:schemeClr val="dk1"/>
                </a:solidFill>
                <a:latin typeface="DM Sans"/>
                <a:ea typeface="DM Sans"/>
                <a:cs typeface="DM Sans"/>
                <a:sym typeface="DM Sans"/>
              </a:rPr>
              <a:t>, donde encontrarás un ejercicio para poner en práctica lo visto en la clase de hoy. </a:t>
            </a:r>
            <a:endParaRPr sz="2000">
              <a:solidFill>
                <a:schemeClr val="dk1"/>
              </a:solidFill>
              <a:latin typeface="DM Sans"/>
              <a:ea typeface="DM Sans"/>
              <a:cs typeface="DM Sans"/>
              <a:sym typeface="DM Sans"/>
            </a:endParaRPr>
          </a:p>
        </p:txBody>
      </p:sp>
      <p:grpSp>
        <p:nvGrpSpPr>
          <p:cNvPr id="645" name="Google Shape;645;p84"/>
          <p:cNvGrpSpPr/>
          <p:nvPr/>
        </p:nvGrpSpPr>
        <p:grpSpPr>
          <a:xfrm>
            <a:off x="4090622" y="793706"/>
            <a:ext cx="962746" cy="962746"/>
            <a:chOff x="3978725" y="468263"/>
            <a:chExt cx="1186525" cy="1186525"/>
          </a:xfrm>
        </p:grpSpPr>
        <p:pic>
          <p:nvPicPr>
            <p:cNvPr id="646" name="Google Shape;646;p84"/>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647" name="Google Shape;647;p84"/>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84"/>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5"/>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654" name="Google Shape;654;p8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55" name="Google Shape;655;p85"/>
          <p:cNvGrpSpPr/>
          <p:nvPr/>
        </p:nvGrpSpPr>
        <p:grpSpPr>
          <a:xfrm>
            <a:off x="7985187" y="266059"/>
            <a:ext cx="660429" cy="660429"/>
            <a:chOff x="5323100" y="2467173"/>
            <a:chExt cx="738900" cy="738900"/>
          </a:xfrm>
        </p:grpSpPr>
        <p:sp>
          <p:nvSpPr>
            <p:cNvPr id="656" name="Google Shape;656;p8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57" name="Google Shape;657;p8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58" name="Google Shape;658;p8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59" name="Google Shape;659;p85"/>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660" name="Google Shape;660;p85"/>
          <p:cNvSpPr txBox="1"/>
          <p:nvPr/>
        </p:nvSpPr>
        <p:spPr>
          <a:xfrm>
            <a:off x="457725" y="2158800"/>
            <a:ext cx="8086200" cy="155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5 y 6.</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o un link a su Colabs. </a:t>
            </a:r>
            <a:endParaRPr sz="1350" u="sng">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Helvetica Neue"/>
                <a:ea typeface="Helvetica Neue"/>
                <a:cs typeface="Helvetica Neue"/>
                <a:sym typeface="Helvetica Neue"/>
              </a:rPr>
              <a:t>Resumen</a:t>
            </a:r>
            <a:r>
              <a:rPr b="1" i="0" lang="es-419"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671" name="Google Shape;671;p87"/>
          <p:cNvSpPr txBox="1"/>
          <p:nvPr/>
        </p:nvSpPr>
        <p:spPr>
          <a:xfrm>
            <a:off x="2109143" y="2502363"/>
            <a:ext cx="4925700" cy="2409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Iteración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While</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Instrucciones break - continue - pass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419" sz="1350" u="none" cap="none" strike="noStrike">
                <a:solidFill>
                  <a:schemeClr val="lt1"/>
                </a:solidFill>
                <a:latin typeface="DM Sans"/>
                <a:ea typeface="DM Sans"/>
                <a:cs typeface="DM Sans"/>
                <a:sym typeface="DM Sans"/>
              </a:rPr>
              <a:t>For</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677" name="Google Shape;677;p88"/>
          <p:cNvGrpSpPr/>
          <p:nvPr/>
        </p:nvGrpSpPr>
        <p:grpSpPr>
          <a:xfrm>
            <a:off x="4202550" y="994173"/>
            <a:ext cx="738900" cy="738900"/>
            <a:chOff x="4202550" y="994173"/>
            <a:chExt cx="738900" cy="738900"/>
          </a:xfrm>
        </p:grpSpPr>
        <p:sp>
          <p:nvSpPr>
            <p:cNvPr id="678" name="Google Shape;678;p8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79" name="Google Shape;679;p88"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Sentencias iterativas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Recursos </a:t>
            </a:r>
            <a:endParaRPr b="1" i="0" sz="4000" u="none" cap="none" strike="noStrike">
              <a:solidFill>
                <a:schemeClr val="dk1"/>
              </a:solidFill>
              <a:latin typeface="DM Sans"/>
              <a:ea typeface="DM Sans"/>
              <a:cs typeface="DM Sans"/>
              <a:sym typeface="DM Sans"/>
            </a:endParaRPr>
          </a:p>
        </p:txBody>
      </p:sp>
      <p:grpSp>
        <p:nvGrpSpPr>
          <p:cNvPr id="685" name="Google Shape;685;p89"/>
          <p:cNvGrpSpPr/>
          <p:nvPr/>
        </p:nvGrpSpPr>
        <p:grpSpPr>
          <a:xfrm>
            <a:off x="457358" y="468285"/>
            <a:ext cx="431074" cy="431074"/>
            <a:chOff x="4202550" y="994173"/>
            <a:chExt cx="738900" cy="738900"/>
          </a:xfrm>
        </p:grpSpPr>
        <p:sp>
          <p:nvSpPr>
            <p:cNvPr id="686" name="Google Shape;686;p8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87" name="Google Shape;687;p89"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88" name="Google Shape;688;p8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89" name="Google Shape;689;p89"/>
          <p:cNvSpPr txBox="1"/>
          <p:nvPr/>
        </p:nvSpPr>
        <p:spPr>
          <a:xfrm>
            <a:off x="457350" y="1725800"/>
            <a:ext cx="3834600" cy="2162700"/>
          </a:xfrm>
          <a:prstGeom prst="rect">
            <a:avLst/>
          </a:prstGeom>
          <a:noFill/>
          <a:ln>
            <a:noFill/>
          </a:ln>
        </p:spPr>
        <p:txBody>
          <a:bodyPr anchorCtr="0" anchor="t" bIns="91425" lIns="91425" spcFirstLastPara="1" rIns="91425" wrap="square" tIns="91425">
            <a:spAutoFit/>
          </a:bodyPr>
          <a:lstStyle/>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4"/>
              </a:rPr>
              <a:t>Iteración</a:t>
            </a:r>
            <a:r>
              <a:rPr b="0" i="0" lang="es-419" sz="1350" u="none" cap="none" strike="noStrike">
                <a:solidFill>
                  <a:srgbClr val="83AEFB"/>
                </a:solidFill>
                <a:latin typeface="DM Sans"/>
                <a:ea typeface="DM Sans"/>
                <a:cs typeface="DM Sans"/>
                <a:sym typeface="DM Sans"/>
              </a:rPr>
              <a:t> </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5"/>
              </a:rPr>
              <a:t>While - Break - Continue </a:t>
            </a:r>
            <a:r>
              <a:rPr b="0" i="0" lang="es-419" sz="1350" u="none" cap="none" strike="noStrike">
                <a:solidFill>
                  <a:srgbClr val="83AEFB"/>
                </a:solidFill>
                <a:latin typeface="DM Sans"/>
                <a:ea typeface="DM Sans"/>
                <a:cs typeface="DM Sans"/>
                <a:sym typeface="DM Sans"/>
              </a:rPr>
              <a:t>  </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6"/>
              </a:rPr>
              <a:t>For</a:t>
            </a:r>
            <a:r>
              <a:rPr b="0" i="0" lang="es-419" sz="1350" u="none" cap="none" strike="noStrike">
                <a:solidFill>
                  <a:srgbClr val="83AEFB"/>
                </a:solidFill>
                <a:latin typeface="DM Sans"/>
                <a:ea typeface="DM Sans"/>
                <a:cs typeface="DM Sans"/>
                <a:sym typeface="DM Sans"/>
              </a:rPr>
              <a:t> </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7"/>
              </a:rPr>
              <a:t>Range</a:t>
            </a:r>
            <a:r>
              <a:rPr b="0" i="0" lang="es-419" sz="1350" u="none" cap="none" strike="noStrike">
                <a:solidFill>
                  <a:srgbClr val="83AEFB"/>
                </a:solidFill>
                <a:latin typeface="DM Sans"/>
                <a:ea typeface="DM Sans"/>
                <a:cs typeface="DM Sans"/>
                <a:sym typeface="DM Sans"/>
              </a:rPr>
              <a:t>  </a:t>
            </a:r>
            <a:endParaRPr b="0" i="0" sz="1350" u="none" cap="none" strike="noStrike">
              <a:solidFill>
                <a:srgbClr val="83AEFB"/>
              </a:solidFill>
              <a:latin typeface="DM Sans"/>
              <a:ea typeface="DM Sans"/>
              <a:cs typeface="DM Sans"/>
              <a:sym typeface="DM Sans"/>
            </a:endParaRPr>
          </a:p>
          <a:p>
            <a:pPr indent="-314325" lvl="0" marL="457200" marR="0" rtl="0" algn="l">
              <a:lnSpc>
                <a:spcPct val="115000"/>
              </a:lnSpc>
              <a:spcBef>
                <a:spcPts val="1000"/>
              </a:spcBef>
              <a:spcAft>
                <a:spcPts val="1000"/>
              </a:spcAft>
              <a:buClr>
                <a:srgbClr val="EA90FF"/>
              </a:buClr>
              <a:buSzPts val="1350"/>
              <a:buFont typeface="DM Sans"/>
              <a:buChar char="✓"/>
            </a:pPr>
            <a:r>
              <a:rPr b="0" i="0" lang="es-419" sz="1350" u="sng" cap="none" strike="noStrike">
                <a:solidFill>
                  <a:schemeClr val="hlink"/>
                </a:solidFill>
                <a:latin typeface="DM Sans"/>
                <a:ea typeface="DM Sans"/>
                <a:cs typeface="DM Sans"/>
                <a:sym typeface="DM Sans"/>
                <a:hlinkClick r:id="rId8"/>
              </a:rPr>
              <a:t>EjemploClase</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Opina y valora</a:t>
            </a:r>
            <a:r>
              <a:rPr b="1" i="0" lang="es-419"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1"/>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92"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Repetir</a:t>
            </a:r>
            <a:endParaRPr b="1" i="0" sz="4000" u="none" cap="none" strike="noStrike">
              <a:solidFill>
                <a:schemeClr val="dk1"/>
              </a:solidFill>
              <a:latin typeface="DM Sans"/>
              <a:ea typeface="DM Sans"/>
              <a:cs typeface="DM Sans"/>
              <a:sym typeface="DM Sans"/>
            </a:endParaRPr>
          </a:p>
        </p:txBody>
      </p:sp>
      <p:sp>
        <p:nvSpPr>
          <p:cNvPr id="194" name="Google Shape;194;p36"/>
          <p:cNvSpPr txBox="1"/>
          <p:nvPr/>
        </p:nvSpPr>
        <p:spPr>
          <a:xfrm>
            <a:off x="457725" y="2211625"/>
            <a:ext cx="43824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Veremos cómo controlar el flujo con </a:t>
            </a:r>
            <a:r>
              <a:rPr lang="es-419" sz="1350">
                <a:latin typeface="DM Sans"/>
                <a:ea typeface="DM Sans"/>
                <a:cs typeface="DM Sans"/>
                <a:sym typeface="DM Sans"/>
              </a:rPr>
              <a:t>Python</a:t>
            </a:r>
            <a:r>
              <a:rPr b="0" i="0" lang="es-419" sz="1350" u="none" cap="none" strike="noStrike">
                <a:solidFill>
                  <a:srgbClr val="000000"/>
                </a:solidFill>
                <a:latin typeface="DM Sans"/>
                <a:ea typeface="DM Sans"/>
                <a:cs typeface="DM Sans"/>
                <a:sym typeface="DM Sans"/>
              </a:rPr>
              <a:t>, pero antes de eso, ¿Qué es el flujo?</a:t>
            </a:r>
            <a:r>
              <a:rPr lang="es-419" sz="1350">
                <a:latin typeface="DM Sans"/>
                <a:ea typeface="DM Sans"/>
                <a:cs typeface="DM Sans"/>
                <a:sym typeface="DM Sans"/>
              </a:rPr>
              <a:t>. </a:t>
            </a:r>
            <a:r>
              <a:rPr b="0" i="0" lang="es-419" sz="1350" u="none" cap="none" strike="noStrike">
                <a:solidFill>
                  <a:srgbClr val="000000"/>
                </a:solidFill>
                <a:latin typeface="DM Sans"/>
                <a:ea typeface="DM Sans"/>
                <a:cs typeface="DM Sans"/>
                <a:sym typeface="DM Sans"/>
              </a:rPr>
              <a:t>El flujo es una forma de entender la sucesión de las instrucciones de un programa, estas instrucciones se ejecutan una después de otras de forma ordenada y suelen tener el objetivo final de manipular información.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195" name="Google Shape;195;p36"/>
          <p:cNvPicPr preferRelativeResize="0"/>
          <p:nvPr/>
        </p:nvPicPr>
        <p:blipFill rotWithShape="1">
          <a:blip r:embed="rId3">
            <a:alphaModFix/>
          </a:blip>
          <a:srcRect b="0" l="0" r="0" t="0"/>
          <a:stretch/>
        </p:blipFill>
        <p:spPr>
          <a:xfrm>
            <a:off x="5269875" y="2296275"/>
            <a:ext cx="2694550" cy="179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Iterar</a:t>
            </a:r>
            <a:endParaRPr b="1" i="0" sz="4000" u="none" cap="none" strike="noStrike">
              <a:solidFill>
                <a:schemeClr val="dk1"/>
              </a:solidFill>
              <a:latin typeface="DM Sans"/>
              <a:ea typeface="DM Sans"/>
              <a:cs typeface="DM Sans"/>
              <a:sym typeface="DM Sans"/>
            </a:endParaRPr>
          </a:p>
        </p:txBody>
      </p:sp>
      <p:sp>
        <p:nvSpPr>
          <p:cNvPr id="201" name="Google Shape;201;p37"/>
          <p:cNvSpPr txBox="1"/>
          <p:nvPr/>
        </p:nvSpPr>
        <p:spPr>
          <a:xfrm>
            <a:off x="457725" y="1830625"/>
            <a:ext cx="43824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rgbClr val="000000"/>
                </a:solidFill>
                <a:latin typeface="DM Sans"/>
                <a:ea typeface="DM Sans"/>
                <a:cs typeface="DM Sans"/>
                <a:sym typeface="DM Sans"/>
              </a:rPr>
              <a:t>En matemática, se refiere al proceso de iteración de una función, es decir, aplicando la función repetidamente, usando la salida de una iteración como la entrada a la siguiente.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En programación, Iteración es la </a:t>
            </a:r>
            <a:r>
              <a:rPr b="1" i="0" lang="es-419" sz="1350" u="none" cap="none" strike="noStrike">
                <a:solidFill>
                  <a:schemeClr val="dk1"/>
                </a:solidFill>
                <a:latin typeface="DM Sans"/>
                <a:ea typeface="DM Sans"/>
                <a:cs typeface="DM Sans"/>
                <a:sym typeface="DM Sans"/>
              </a:rPr>
              <a:t>repetición</a:t>
            </a:r>
            <a:r>
              <a:rPr b="0" i="0" lang="es-419" sz="1350" u="none" cap="none" strike="noStrike">
                <a:solidFill>
                  <a:schemeClr val="dk1"/>
                </a:solidFill>
                <a:latin typeface="DM Sans"/>
                <a:ea typeface="DM Sans"/>
                <a:cs typeface="DM Sans"/>
                <a:sym typeface="DM Sans"/>
              </a:rPr>
              <a:t> de un </a:t>
            </a:r>
            <a:r>
              <a:rPr b="1" i="0" lang="es-419" sz="1350" u="none" cap="none" strike="noStrike">
                <a:solidFill>
                  <a:schemeClr val="dk1"/>
                </a:solidFill>
                <a:latin typeface="DM Sans"/>
                <a:ea typeface="DM Sans"/>
                <a:cs typeface="DM Sans"/>
                <a:sym typeface="DM Sans"/>
              </a:rPr>
              <a:t>segmento de código</a:t>
            </a:r>
            <a:r>
              <a:rPr b="0" i="0" lang="es-419" sz="1350" u="none" cap="none" strike="noStrike">
                <a:solidFill>
                  <a:schemeClr val="dk1"/>
                </a:solidFill>
                <a:latin typeface="DM Sans"/>
                <a:ea typeface="DM Sans"/>
                <a:cs typeface="DM Sans"/>
                <a:sym typeface="DM Sans"/>
              </a:rPr>
              <a:t> dentro de un programa de computadora. Puede usarse tanto como un término genérico (como sinónimo de repetición) como para describir una forma específica de repetición.</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02" name="Google Shape;202;p37"/>
          <p:cNvPicPr preferRelativeResize="0"/>
          <p:nvPr/>
        </p:nvPicPr>
        <p:blipFill rotWithShape="1">
          <a:blip r:embed="rId3">
            <a:alphaModFix/>
          </a:blip>
          <a:srcRect b="0" l="0" r="0" t="0"/>
          <a:stretch/>
        </p:blipFill>
        <p:spPr>
          <a:xfrm>
            <a:off x="5269875" y="2296275"/>
            <a:ext cx="2453899" cy="163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nvSpPr>
        <p:spPr>
          <a:xfrm>
            <a:off x="457350" y="1439575"/>
            <a:ext cx="71694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chemeClr val="lt1"/>
                </a:solidFill>
                <a:latin typeface="DM Sans"/>
                <a:ea typeface="DM Sans"/>
                <a:cs typeface="DM Sans"/>
                <a:sym typeface="DM Sans"/>
              </a:rPr>
              <a:t>Tenemos una base de datos enorme y queremos encontrar un dato en especial para consultar.</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2000" u="none" cap="none" strike="noStrike">
                <a:solidFill>
                  <a:schemeClr val="lt1"/>
                </a:solidFill>
                <a:latin typeface="DM Sans"/>
                <a:ea typeface="DM Sans"/>
                <a:cs typeface="DM Sans"/>
                <a:sym typeface="DM Sans"/>
              </a:rPr>
              <a:t>Como </a:t>
            </a:r>
            <a:r>
              <a:rPr b="1" i="0" lang="es-419" sz="2000" u="none" cap="none" strike="noStrike">
                <a:solidFill>
                  <a:schemeClr val="lt1"/>
                </a:solidFill>
                <a:latin typeface="DM Sans"/>
                <a:ea typeface="DM Sans"/>
                <a:cs typeface="DM Sans"/>
                <a:sym typeface="DM Sans"/>
              </a:rPr>
              <a:t>no existe una forma mágica</a:t>
            </a:r>
            <a:r>
              <a:rPr b="0" i="0" lang="es-419" sz="2000" u="none" cap="none" strike="noStrike">
                <a:solidFill>
                  <a:schemeClr val="lt1"/>
                </a:solidFill>
                <a:latin typeface="DM Sans"/>
                <a:ea typeface="DM Sans"/>
                <a:cs typeface="DM Sans"/>
                <a:sym typeface="DM Sans"/>
              </a:rPr>
              <a:t> para encontrar el dato directamente, el programa deberá recorrer los datos uno a uno y compararlos hasta dar con el que buscamos iterando o repitiendo el mismo proceso desde el inicio comparando a ver si es el que queremos o no,</a:t>
            </a:r>
            <a:r>
              <a:rPr b="1" i="0" lang="es-419" sz="2000" u="none" cap="none" strike="noStrike">
                <a:solidFill>
                  <a:srgbClr val="EAFF6A"/>
                </a:solidFill>
                <a:latin typeface="DM Sans"/>
                <a:ea typeface="DM Sans"/>
                <a:cs typeface="DM Sans"/>
                <a:sym typeface="DM Sans"/>
              </a:rPr>
              <a:t> así hasta que encuentre el que queremos.</a:t>
            </a:r>
            <a:endParaRPr b="1" i="0" sz="2000" u="none" cap="none" strike="noStrike">
              <a:solidFill>
                <a:srgbClr val="EAFF6A"/>
              </a:solidFill>
              <a:latin typeface="DM Sans"/>
              <a:ea typeface="DM Sans"/>
              <a:cs typeface="DM Sans"/>
              <a:sym typeface="DM Sans"/>
            </a:endParaRPr>
          </a:p>
        </p:txBody>
      </p:sp>
      <p:grpSp>
        <p:nvGrpSpPr>
          <p:cNvPr id="208" name="Google Shape;208;p38"/>
          <p:cNvGrpSpPr/>
          <p:nvPr/>
        </p:nvGrpSpPr>
        <p:grpSpPr>
          <a:xfrm>
            <a:off x="457338" y="468286"/>
            <a:ext cx="431100" cy="431100"/>
            <a:chOff x="4616400" y="1950761"/>
            <a:chExt cx="431100" cy="431100"/>
          </a:xfrm>
        </p:grpSpPr>
        <p:sp>
          <p:nvSpPr>
            <p:cNvPr id="209" name="Google Shape;209;p3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38"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11" name="Google Shape;211;p3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